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10_0.xml" ContentType="application/vnd.ms-powerpoint.comments+xml"/>
  <Override PartName="/ppt/comments/modernComment_115_0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3" r:id="rId22"/>
    <p:sldId id="284" r:id="rId23"/>
    <p:sldId id="285" r:id="rId24"/>
    <p:sldId id="286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8288000" cy="10287000"/>
  <p:notesSz cx="6858000" cy="9144000"/>
  <p:embeddedFontLst>
    <p:embeddedFont>
      <p:font typeface="Calibri (MS)" panose="020B0604020202020204" charset="0"/>
      <p:regular r:id="rId33"/>
    </p:embeddedFont>
    <p:embeddedFont>
      <p:font typeface="Garet Bold" panose="020B0604020202020204" charset="0"/>
      <p:regular r:id="rId34"/>
    </p:embeddedFont>
    <p:embeddedFont>
      <p:font typeface="Montserrat" panose="00000500000000000000" pitchFamily="2" charset="0"/>
      <p:regular r:id="rId35"/>
      <p:bold r:id="rId36"/>
      <p:italic r:id="rId37"/>
    </p:embeddedFont>
    <p:embeddedFont>
      <p:font typeface="Montserrat Bold" panose="00000800000000000000" charset="0"/>
      <p:regular r:id="rId38"/>
    </p:embeddedFont>
    <p:embeddedFont>
      <p:font typeface="Montserrat Italics" panose="020B0604020202020204" charset="0"/>
      <p:regular r:id="rId39"/>
    </p:embeddedFont>
    <p:embeddedFont>
      <p:font typeface="Montserrat Semi-Bold" panose="020B0604020202020204" charset="0"/>
      <p:regular r:id="rId40"/>
    </p:embeddedFont>
    <p:embeddedFont>
      <p:font typeface="Montserrat Semi-Bold Italics" panose="020B0604020202020204" charset="0"/>
      <p:regular r:id="rId41"/>
    </p:embeddedFont>
    <p:embeddedFont>
      <p:font typeface="Montserrat Ultra-Bold" panose="020B0604020202020204" charset="0"/>
      <p:regular r:id="rId42"/>
    </p:embeddedFont>
    <p:embeddedFont>
      <p:font typeface="Open Sans" panose="020B0606030504020204" pitchFamily="34" charset="0"/>
      <p:regular r:id="rId43"/>
      <p:bold r:id="rId44"/>
    </p:embeddedFont>
    <p:embeddedFont>
      <p:font typeface="Open Sans Bold" panose="020B0806030504020204" charset="0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8D4EF0A-1431-9E8C-6AA0-3E046E38D5AA}" name="ROGER LENA" initials="RL" userId="S-1-5-21-3799513691-3987288888-2581114884-34324" providerId="AD"/>
  <p188:author id="{12861478-9A03-82F0-5FA6-86781A29672B}" name="BELLAY ROMAIN" initials="BR" userId="S-1-5-21-3799513691-3987288888-2581114884-27506" providerId="AD"/>
  <p188:author id="{CA92A8BC-9FE9-9DEF-6E31-F2F138AABE6C}" name="LAVAL FLORIAN" initials="LF" userId="S-1-5-21-3799513691-3987288888-2581114884-4511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9AD0F4"/>
    <a:srgbClr val="A0D8A7"/>
    <a:srgbClr val="73B98A"/>
    <a:srgbClr val="F3E3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22" autoAdjust="0"/>
  </p:normalViewPr>
  <p:slideViewPr>
    <p:cSldViewPr>
      <p:cViewPr varScale="1">
        <p:scale>
          <a:sx n="74" d="100"/>
          <a:sy n="74" d="100"/>
        </p:scale>
        <p:origin x="39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omments/modernComment_11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BAD1D0A-43F9-44B1-8051-5668958027A7}" authorId="{E8D4EF0A-1431-9E8C-6AA0-3E046E38D5AA}" created="2026-07-09T15:34:56.82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72"/>
      <ac:spMk id="28" creationId="{00000000-0000-0000-0000-000000000000}"/>
    </ac:deMkLst>
    <p188:txBody>
      <a:bodyPr/>
      <a:lstStyle/>
      <a:p>
        <a:r>
          <a:rPr lang="fr-FR"/>
          <a:t>Limiter la durée + privilegier les mono thérapie --&gt; dans "PENDANT la PRES"
</a:t>
        </a:r>
      </a:p>
    </p188:txBody>
  </p188:cm>
</p188:cmLst>
</file>

<file path=ppt/comments/modernComment_11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9F52B89-9987-4DE9-A6D5-68A981CD4D25}" authorId="{E8D4EF0A-1431-9E8C-6AA0-3E046E38D5AA}" created="2026-07-09T14:46:44.626">
    <pc:sldMkLst xmlns:pc="http://schemas.microsoft.com/office/powerpoint/2013/main/command">
      <pc:docMk/>
      <pc:sldMk cId="0" sldId="277"/>
    </pc:sldMkLst>
    <p188:txBody>
      <a:bodyPr/>
      <a:lstStyle/>
      <a:p>
        <a:r>
          <a:rPr lang="fr-FR"/>
          <a:t>Ajouter UPB quand prete ?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slide" Target="slide3.xm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slide" Target="slide14.xml"/><Relationship Id="rId7" Type="http://schemas.openxmlformats.org/officeDocument/2006/relationships/image" Target="../media/image1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slide" Target="slide5.xml"/><Relationship Id="rId5" Type="http://schemas.openxmlformats.org/officeDocument/2006/relationships/image" Target="../media/image10.png"/><Relationship Id="rId10" Type="http://schemas.openxmlformats.org/officeDocument/2006/relationships/slide" Target="slide3.xml"/><Relationship Id="rId4" Type="http://schemas.openxmlformats.org/officeDocument/2006/relationships/image" Target="../media/image9.png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9.png"/><Relationship Id="rId7" Type="http://schemas.openxmlformats.org/officeDocument/2006/relationships/slide" Target="slide5.xml"/><Relationship Id="rId12" Type="http://schemas.openxmlformats.org/officeDocument/2006/relationships/image" Target="../media/image17.svg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16.png"/><Relationship Id="rId5" Type="http://schemas.openxmlformats.org/officeDocument/2006/relationships/slide" Target="slide14.xml"/><Relationship Id="rId10" Type="http://schemas.openxmlformats.org/officeDocument/2006/relationships/image" Target="../media/image15.svg"/><Relationship Id="rId4" Type="http://schemas.openxmlformats.org/officeDocument/2006/relationships/slide" Target="slide7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4.xml"/><Relationship Id="rId7" Type="http://schemas.openxmlformats.org/officeDocument/2006/relationships/image" Target="../media/image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slide" Target="slide7.xml"/><Relationship Id="rId5" Type="http://schemas.openxmlformats.org/officeDocument/2006/relationships/image" Target="../media/image19.svg"/><Relationship Id="rId10" Type="http://schemas.openxmlformats.org/officeDocument/2006/relationships/image" Target="../media/image17.svg"/><Relationship Id="rId4" Type="http://schemas.openxmlformats.org/officeDocument/2006/relationships/image" Target="../media/image18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4.xml"/><Relationship Id="rId7" Type="http://schemas.openxmlformats.org/officeDocument/2006/relationships/image" Target="../media/image15.sv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slide" Target="slide7.xml"/><Relationship Id="rId4" Type="http://schemas.openxmlformats.org/officeDocument/2006/relationships/image" Target="../media/image9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9.xml"/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has-sante.fr/upload/docs/application/pdf/2014-01/3ebat_guide_adm_reduit_261113.pdf" TargetMode="External"/><Relationship Id="rId11" Type="http://schemas.openxmlformats.org/officeDocument/2006/relationships/image" Target="../media/image25.svg"/><Relationship Id="rId5" Type="http://schemas.openxmlformats.org/officeDocument/2006/relationships/slide" Target="slide4.xml"/><Relationship Id="rId10" Type="http://schemas.openxmlformats.org/officeDocument/2006/relationships/image" Target="../media/image24.png"/><Relationship Id="rId4" Type="http://schemas.openxmlformats.org/officeDocument/2006/relationships/slide" Target="slide5.xml"/><Relationship Id="rId9" Type="http://schemas.openxmlformats.org/officeDocument/2006/relationships/slide" Target="slide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8.xml"/><Relationship Id="rId7" Type="http://schemas.openxmlformats.org/officeDocument/2006/relationships/slide" Target="slide9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9.png"/><Relationship Id="rId4" Type="http://schemas.openxmlformats.org/officeDocument/2006/relationships/slide" Target="slide4.xml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image" Target="../media/image30.png"/><Relationship Id="rId12" Type="http://schemas.openxmlformats.org/officeDocument/2006/relationships/image" Target="../media/image9.png"/><Relationship Id="rId17" Type="http://schemas.openxmlformats.org/officeDocument/2006/relationships/image" Target="../media/image34.png"/><Relationship Id="rId2" Type="http://schemas.openxmlformats.org/officeDocument/2006/relationships/slide" Target="slide5.xml"/><Relationship Id="rId16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5" Type="http://schemas.openxmlformats.org/officeDocument/2006/relationships/slide" Target="slide12.xml"/><Relationship Id="rId10" Type="http://schemas.openxmlformats.org/officeDocument/2006/relationships/image" Target="../media/image32.png"/><Relationship Id="rId4" Type="http://schemas.openxmlformats.org/officeDocument/2006/relationships/slide" Target="slide8.xml"/><Relationship Id="rId9" Type="http://schemas.openxmlformats.org/officeDocument/2006/relationships/slide" Target="slide11.xml"/><Relationship Id="rId1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0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1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25.svg"/><Relationship Id="rId5" Type="http://schemas.openxmlformats.org/officeDocument/2006/relationships/image" Target="../media/image36.png"/><Relationship Id="rId10" Type="http://schemas.openxmlformats.org/officeDocument/2006/relationships/image" Target="../media/image24.png"/><Relationship Id="rId4" Type="http://schemas.openxmlformats.org/officeDocument/2006/relationships/hyperlink" Target="https://www.omedit-normandie.fr/boite-a-outils/bon-usage/liste-des-medicaments-ecrasables/liste-des-medicaments-ecrasables,3184,3511.html" TargetMode="External"/><Relationship Id="rId9" Type="http://schemas.openxmlformats.org/officeDocument/2006/relationships/slide" Target="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9.png"/><Relationship Id="rId7" Type="http://schemas.openxmlformats.org/officeDocument/2006/relationships/image" Target="../media/image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slide" Target="slide4.xml"/><Relationship Id="rId4" Type="http://schemas.openxmlformats.org/officeDocument/2006/relationships/slide" Target="slide14.xml"/><Relationship Id="rId9" Type="http://schemas.openxmlformats.org/officeDocument/2006/relationships/slide" Target="slide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hyperlink" Target="mailto:m.rojobouton@ch-guillaumeregnier.fr" TargetMode="External"/><Relationship Id="rId3" Type="http://schemas.openxmlformats.org/officeDocument/2006/relationships/hyperlink" Target="https://antibioclic.com" TargetMode="External"/><Relationship Id="rId7" Type="http://schemas.openxmlformats.org/officeDocument/2006/relationships/image" Target="../media/image10.png"/><Relationship Id="rId12" Type="http://schemas.openxmlformats.org/officeDocument/2006/relationships/slide" Target="slide13.xml"/><Relationship Id="rId17" Type="http://schemas.openxmlformats.org/officeDocument/2006/relationships/slide" Target="slide15.xml"/><Relationship Id="rId2" Type="http://schemas.openxmlformats.org/officeDocument/2006/relationships/slide" Target="slide5.xml"/><Relationship Id="rId16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5" Type="http://schemas.openxmlformats.org/officeDocument/2006/relationships/hyperlink" Target="https://www.antibioest.org" TargetMode="External"/><Relationship Id="rId15" Type="http://schemas.openxmlformats.org/officeDocument/2006/relationships/image" Target="../media/image9.png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openxmlformats.org/officeDocument/2006/relationships/image" Target="../media/image40.png"/><Relationship Id="rId14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" Target="slide5.xml"/><Relationship Id="rId7" Type="http://schemas.openxmlformats.org/officeDocument/2006/relationships/image" Target="../media/image1.png"/><Relationship Id="rId12" Type="http://schemas.openxmlformats.org/officeDocument/2006/relationships/image" Target="../media/image44.sv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11" Type="http://schemas.openxmlformats.org/officeDocument/2006/relationships/image" Target="../media/image43.png"/><Relationship Id="rId5" Type="http://schemas.openxmlformats.org/officeDocument/2006/relationships/image" Target="../media/image9.png"/><Relationship Id="rId10" Type="http://schemas.openxmlformats.org/officeDocument/2006/relationships/slide" Target="slide14.xml"/><Relationship Id="rId4" Type="http://schemas.openxmlformats.org/officeDocument/2006/relationships/slide" Target="slide4.xml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" Target="slide5.xml"/><Relationship Id="rId7" Type="http://schemas.openxmlformats.org/officeDocument/2006/relationships/image" Target="../media/image1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11" Type="http://schemas.openxmlformats.org/officeDocument/2006/relationships/image" Target="../media/image44.svg"/><Relationship Id="rId5" Type="http://schemas.openxmlformats.org/officeDocument/2006/relationships/image" Target="../media/image9.png"/><Relationship Id="rId10" Type="http://schemas.openxmlformats.org/officeDocument/2006/relationships/image" Target="../media/image43.png"/><Relationship Id="rId4" Type="http://schemas.openxmlformats.org/officeDocument/2006/relationships/slide" Target="slide4.xml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" Target="slide13.xml"/><Relationship Id="rId7" Type="http://schemas.openxmlformats.org/officeDocument/2006/relationships/slide" Target="slide15.xml"/><Relationship Id="rId2" Type="http://schemas.microsoft.com/office/2018/10/relationships/comments" Target="../comments/modernComment_110_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45.png"/><Relationship Id="rId5" Type="http://schemas.openxmlformats.org/officeDocument/2006/relationships/slide" Target="slide5.xml"/><Relationship Id="rId10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image" Target="../media/image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51.png"/><Relationship Id="rId3" Type="http://schemas.openxmlformats.org/officeDocument/2006/relationships/slide" Target="slide20.xml"/><Relationship Id="rId7" Type="http://schemas.openxmlformats.org/officeDocument/2006/relationships/image" Target="../media/image47.svg"/><Relationship Id="rId12" Type="http://schemas.openxmlformats.org/officeDocument/2006/relationships/image" Target="../media/image50.svg"/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49.png"/><Relationship Id="rId5" Type="http://schemas.openxmlformats.org/officeDocument/2006/relationships/slide" Target="slide31.xml"/><Relationship Id="rId10" Type="http://schemas.openxmlformats.org/officeDocument/2006/relationships/slide" Target="slide19.xml"/><Relationship Id="rId4" Type="http://schemas.openxmlformats.org/officeDocument/2006/relationships/image" Target="../media/image9.png"/><Relationship Id="rId9" Type="http://schemas.openxmlformats.org/officeDocument/2006/relationships/image" Target="../media/image48.png"/><Relationship Id="rId14" Type="http://schemas.openxmlformats.org/officeDocument/2006/relationships/image" Target="../media/image52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0.svg"/><Relationship Id="rId3" Type="http://schemas.openxmlformats.org/officeDocument/2006/relationships/image" Target="../media/image53.png"/><Relationship Id="rId7" Type="http://schemas.openxmlformats.org/officeDocument/2006/relationships/slide" Target="slide20.xml"/><Relationship Id="rId12" Type="http://schemas.openxmlformats.org/officeDocument/2006/relationships/image" Target="../media/image4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slide" Target="slide19.xml"/><Relationship Id="rId5" Type="http://schemas.openxmlformats.org/officeDocument/2006/relationships/slide" Target="slide4.xml"/><Relationship Id="rId10" Type="http://schemas.openxmlformats.org/officeDocument/2006/relationships/image" Target="../media/image52.svg"/><Relationship Id="rId4" Type="http://schemas.openxmlformats.org/officeDocument/2006/relationships/slide" Target="slide18.xml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19.xml"/><Relationship Id="rId3" Type="http://schemas.openxmlformats.org/officeDocument/2006/relationships/slide" Target="slide18.xml"/><Relationship Id="rId7" Type="http://schemas.openxmlformats.org/officeDocument/2006/relationships/image" Target="../media/image9.png"/><Relationship Id="rId12" Type="http://schemas.openxmlformats.org/officeDocument/2006/relationships/slide" Target="slide25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11" Type="http://schemas.openxmlformats.org/officeDocument/2006/relationships/slide" Target="slide21.xml"/><Relationship Id="rId5" Type="http://schemas.openxmlformats.org/officeDocument/2006/relationships/image" Target="../media/image55.png"/><Relationship Id="rId10" Type="http://schemas.openxmlformats.org/officeDocument/2006/relationships/image" Target="../media/image52.svg"/><Relationship Id="rId4" Type="http://schemas.openxmlformats.org/officeDocument/2006/relationships/slide" Target="slide4.xml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slide" Target="slide18.xml"/><Relationship Id="rId7" Type="http://schemas.openxmlformats.org/officeDocument/2006/relationships/image" Target="../media/image51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0.xml"/><Relationship Id="rId11" Type="http://schemas.openxmlformats.org/officeDocument/2006/relationships/slide" Target="slide19.xml"/><Relationship Id="rId5" Type="http://schemas.openxmlformats.org/officeDocument/2006/relationships/image" Target="../media/image9.png"/><Relationship Id="rId10" Type="http://schemas.openxmlformats.org/officeDocument/2006/relationships/slide" Target="slide25.xml"/><Relationship Id="rId4" Type="http://schemas.openxmlformats.org/officeDocument/2006/relationships/slide" Target="slide4.xml"/><Relationship Id="rId9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image" Target="../media/image54.png"/><Relationship Id="rId3" Type="http://schemas.openxmlformats.org/officeDocument/2006/relationships/slide" Target="slide4.xml"/><Relationship Id="rId7" Type="http://schemas.openxmlformats.org/officeDocument/2006/relationships/image" Target="../media/image52.svg"/><Relationship Id="rId12" Type="http://schemas.openxmlformats.org/officeDocument/2006/relationships/image" Target="../media/image57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slide" Target="slide23.xml"/><Relationship Id="rId5" Type="http://schemas.openxmlformats.org/officeDocument/2006/relationships/slide" Target="slide20.xml"/><Relationship Id="rId15" Type="http://schemas.openxmlformats.org/officeDocument/2006/relationships/image" Target="../media/image58.png"/><Relationship Id="rId10" Type="http://schemas.openxmlformats.org/officeDocument/2006/relationships/slide" Target="slide5.xml"/><Relationship Id="rId4" Type="http://schemas.openxmlformats.org/officeDocument/2006/relationships/image" Target="../media/image9.png"/><Relationship Id="rId9" Type="http://schemas.openxmlformats.org/officeDocument/2006/relationships/slide" Target="slide19.xml"/><Relationship Id="rId14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slide" Target="slide18.xml"/><Relationship Id="rId7" Type="http://schemas.openxmlformats.org/officeDocument/2006/relationships/image" Target="../media/image4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0.xml"/><Relationship Id="rId5" Type="http://schemas.openxmlformats.org/officeDocument/2006/relationships/slide" Target="slide26.xml"/><Relationship Id="rId4" Type="http://schemas.openxmlformats.org/officeDocument/2006/relationships/slide" Target="slide4.xml"/><Relationship Id="rId9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13" Type="http://schemas.openxmlformats.org/officeDocument/2006/relationships/image" Target="../media/image48.png"/><Relationship Id="rId3" Type="http://schemas.openxmlformats.org/officeDocument/2006/relationships/slide" Target="slide4.xml"/><Relationship Id="rId7" Type="http://schemas.openxmlformats.org/officeDocument/2006/relationships/image" Target="../media/image62.png"/><Relationship Id="rId12" Type="http://schemas.openxmlformats.org/officeDocument/2006/relationships/slide" Target="slide18.xml"/><Relationship Id="rId2" Type="http://schemas.microsoft.com/office/2018/10/relationships/comments" Target="../comments/modernComment_115_0.xml"/><Relationship Id="rId16" Type="http://schemas.openxmlformats.org/officeDocument/2006/relationships/slide" Target="slide2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7.xml"/><Relationship Id="rId11" Type="http://schemas.openxmlformats.org/officeDocument/2006/relationships/image" Target="../media/image64.png"/><Relationship Id="rId5" Type="http://schemas.openxmlformats.org/officeDocument/2006/relationships/image" Target="../media/image61.png"/><Relationship Id="rId15" Type="http://schemas.openxmlformats.org/officeDocument/2006/relationships/slide" Target="slide31.xml"/><Relationship Id="rId10" Type="http://schemas.openxmlformats.org/officeDocument/2006/relationships/slide" Target="slide28.xml"/><Relationship Id="rId4" Type="http://schemas.openxmlformats.org/officeDocument/2006/relationships/slide" Target="slide30.xml"/><Relationship Id="rId9" Type="http://schemas.openxmlformats.org/officeDocument/2006/relationships/image" Target="../media/image63.png"/><Relationship Id="rId14" Type="http://schemas.openxmlformats.org/officeDocument/2006/relationships/slide" Target="slide2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62.png"/><Relationship Id="rId7" Type="http://schemas.openxmlformats.org/officeDocument/2006/relationships/slide" Target="slide2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7.xml"/><Relationship Id="rId5" Type="http://schemas.openxmlformats.org/officeDocument/2006/relationships/slide" Target="slide31.xml"/><Relationship Id="rId10" Type="http://schemas.openxmlformats.org/officeDocument/2006/relationships/slide" Target="slide25.xml"/><Relationship Id="rId4" Type="http://schemas.openxmlformats.org/officeDocument/2006/relationships/slide" Target="slide18.xml"/><Relationship Id="rId9" Type="http://schemas.openxmlformats.org/officeDocument/2006/relationships/slide" Target="slide2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image" Target="../media/image64.png"/><Relationship Id="rId7" Type="http://schemas.openxmlformats.org/officeDocument/2006/relationships/slide" Target="slide30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5.xml"/><Relationship Id="rId5" Type="http://schemas.openxmlformats.org/officeDocument/2006/relationships/slide" Target="slide31.xml"/><Relationship Id="rId4" Type="http://schemas.openxmlformats.org/officeDocument/2006/relationships/slide" Target="slide18.xml"/><Relationship Id="rId9" Type="http://schemas.openxmlformats.org/officeDocument/2006/relationships/slide" Target="slide2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image" Target="../media/image63.png"/><Relationship Id="rId7" Type="http://schemas.openxmlformats.org/officeDocument/2006/relationships/slide" Target="slide30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5" Type="http://schemas.openxmlformats.org/officeDocument/2006/relationships/slide" Target="slide31.xml"/><Relationship Id="rId10" Type="http://schemas.openxmlformats.org/officeDocument/2006/relationships/slide" Target="slide25.xml"/><Relationship Id="rId4" Type="http://schemas.openxmlformats.org/officeDocument/2006/relationships/slide" Target="slide18.xml"/><Relationship Id="rId9" Type="http://schemas.openxmlformats.org/officeDocument/2006/relationships/slide" Target="slide2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61.png"/><Relationship Id="rId7" Type="http://schemas.openxmlformats.org/officeDocument/2006/relationships/slide" Target="slide2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9.xml"/><Relationship Id="rId5" Type="http://schemas.openxmlformats.org/officeDocument/2006/relationships/slide" Target="slide28.xml"/><Relationship Id="rId10" Type="http://schemas.openxmlformats.org/officeDocument/2006/relationships/slide" Target="slide25.xml"/><Relationship Id="rId4" Type="http://schemas.openxmlformats.org/officeDocument/2006/relationships/slide" Target="slide18.xml"/><Relationship Id="rId9" Type="http://schemas.openxmlformats.org/officeDocument/2006/relationships/slide" Target="slide2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slide" Target="slide18.xml"/><Relationship Id="rId7" Type="http://schemas.openxmlformats.org/officeDocument/2006/relationships/image" Target="../media/image4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1.xml"/><Relationship Id="rId5" Type="http://schemas.openxmlformats.org/officeDocument/2006/relationships/image" Target="../media/image9.png"/><Relationship Id="rId4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38035" y="7851777"/>
            <a:ext cx="1721600" cy="1712209"/>
          </a:xfrm>
          <a:custGeom>
            <a:avLst/>
            <a:gdLst/>
            <a:ahLst/>
            <a:cxnLst/>
            <a:rect l="l" t="t" r="r" b="b"/>
            <a:pathLst>
              <a:path w="1721600" h="1712209">
                <a:moveTo>
                  <a:pt x="0" y="0"/>
                </a:moveTo>
                <a:lnTo>
                  <a:pt x="1721600" y="0"/>
                </a:lnTo>
                <a:lnTo>
                  <a:pt x="1721600" y="1712209"/>
                </a:lnTo>
                <a:lnTo>
                  <a:pt x="0" y="17122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99150" y="7776679"/>
            <a:ext cx="1429846" cy="1787307"/>
          </a:xfrm>
          <a:custGeom>
            <a:avLst/>
            <a:gdLst/>
            <a:ahLst/>
            <a:cxnLst/>
            <a:rect l="l" t="t" r="r" b="b"/>
            <a:pathLst>
              <a:path w="1429846" h="1787307">
                <a:moveTo>
                  <a:pt x="0" y="0"/>
                </a:moveTo>
                <a:lnTo>
                  <a:pt x="1429845" y="0"/>
                </a:lnTo>
                <a:lnTo>
                  <a:pt x="1429845" y="1787307"/>
                </a:lnTo>
                <a:lnTo>
                  <a:pt x="0" y="17873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13016" y="8190326"/>
            <a:ext cx="1583306" cy="1535807"/>
          </a:xfrm>
          <a:custGeom>
            <a:avLst/>
            <a:gdLst/>
            <a:ahLst/>
            <a:cxnLst/>
            <a:rect l="l" t="t" r="r" b="b"/>
            <a:pathLst>
              <a:path w="1583306" h="1535807">
                <a:moveTo>
                  <a:pt x="0" y="0"/>
                </a:moveTo>
                <a:lnTo>
                  <a:pt x="1583306" y="0"/>
                </a:lnTo>
                <a:lnTo>
                  <a:pt x="1583306" y="1535807"/>
                </a:lnTo>
                <a:lnTo>
                  <a:pt x="0" y="1535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787998" y="0"/>
            <a:ext cx="6478666" cy="5876246"/>
          </a:xfrm>
          <a:custGeom>
            <a:avLst/>
            <a:gdLst/>
            <a:ahLst/>
            <a:cxnLst/>
            <a:rect l="l" t="t" r="r" b="b"/>
            <a:pathLst>
              <a:path w="6478666" h="5876246">
                <a:moveTo>
                  <a:pt x="0" y="0"/>
                </a:moveTo>
                <a:lnTo>
                  <a:pt x="6478666" y="0"/>
                </a:lnTo>
                <a:lnTo>
                  <a:pt x="6478666" y="5876246"/>
                </a:lnTo>
                <a:lnTo>
                  <a:pt x="0" y="58762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08959" y="162929"/>
            <a:ext cx="6597448" cy="1992392"/>
          </a:xfrm>
          <a:custGeom>
            <a:avLst/>
            <a:gdLst/>
            <a:ahLst/>
            <a:cxnLst/>
            <a:rect l="l" t="t" r="r" b="b"/>
            <a:pathLst>
              <a:path w="6597448" h="1992392">
                <a:moveTo>
                  <a:pt x="0" y="0"/>
                </a:moveTo>
                <a:lnTo>
                  <a:pt x="6597448" y="0"/>
                </a:lnTo>
                <a:lnTo>
                  <a:pt x="6597448" y="1992392"/>
                </a:lnTo>
                <a:lnTo>
                  <a:pt x="0" y="19923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6955467" y="5406852"/>
            <a:ext cx="4377066" cy="1489246"/>
            <a:chOff x="0" y="-24590"/>
            <a:chExt cx="900631" cy="3064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00631" cy="268329"/>
            </a:xfrm>
            <a:custGeom>
              <a:avLst/>
              <a:gdLst/>
              <a:ahLst/>
              <a:cxnLst/>
              <a:rect l="l" t="t" r="r" b="b"/>
              <a:pathLst>
                <a:path w="900631" h="268329">
                  <a:moveTo>
                    <a:pt x="34546" y="0"/>
                  </a:moveTo>
                  <a:lnTo>
                    <a:pt x="866085" y="0"/>
                  </a:lnTo>
                  <a:cubicBezTo>
                    <a:pt x="885164" y="0"/>
                    <a:pt x="900631" y="15467"/>
                    <a:pt x="900631" y="34546"/>
                  </a:cubicBezTo>
                  <a:lnTo>
                    <a:pt x="900631" y="233783"/>
                  </a:lnTo>
                  <a:cubicBezTo>
                    <a:pt x="900631" y="252863"/>
                    <a:pt x="885164" y="268329"/>
                    <a:pt x="866085" y="268329"/>
                  </a:cubicBezTo>
                  <a:lnTo>
                    <a:pt x="34546" y="268329"/>
                  </a:lnTo>
                  <a:cubicBezTo>
                    <a:pt x="25384" y="268329"/>
                    <a:pt x="16597" y="264690"/>
                    <a:pt x="10118" y="258211"/>
                  </a:cubicBezTo>
                  <a:cubicBezTo>
                    <a:pt x="3640" y="251732"/>
                    <a:pt x="0" y="242946"/>
                    <a:pt x="0" y="233783"/>
                  </a:cubicBezTo>
                  <a:lnTo>
                    <a:pt x="0" y="34546"/>
                  </a:lnTo>
                  <a:cubicBezTo>
                    <a:pt x="0" y="25384"/>
                    <a:pt x="3640" y="16597"/>
                    <a:pt x="10118" y="10118"/>
                  </a:cubicBezTo>
                  <a:cubicBezTo>
                    <a:pt x="16597" y="3640"/>
                    <a:pt x="25384" y="0"/>
                    <a:pt x="34546" y="0"/>
                  </a:cubicBezTo>
                  <a:close/>
                </a:path>
              </a:pathLst>
            </a:custGeom>
            <a:solidFill>
              <a:srgbClr val="8D9193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4590"/>
              <a:ext cx="900631" cy="30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r>
                <a:rPr lang="en-US" sz="2200" b="1" spc="70" dirty="0">
                  <a:latin typeface="Montserrat Semi-Bold"/>
                  <a:ea typeface="Montserrat Semi-Bold"/>
                  <a:cs typeface="Montserrat Semi-Bold"/>
                  <a:sym typeface="Montserrat Semi-Bold"/>
                  <a:hlinkClick r:id="rId10" action="ppaction://hlinksldjump"/>
                </a:rPr>
                <a:t>Cliquer </a:t>
              </a:r>
              <a:r>
                <a:rPr lang="en-US" sz="2200" b="1" spc="70" dirty="0" err="1">
                  <a:latin typeface="Montserrat Semi-Bold"/>
                  <a:ea typeface="Montserrat Semi-Bold"/>
                  <a:cs typeface="Montserrat Semi-Bold"/>
                  <a:sym typeface="Montserrat Semi-Bold"/>
                  <a:hlinkClick r:id="rId10" action="ppaction://hlinksldjump"/>
                </a:rPr>
                <a:t>ici</a:t>
              </a:r>
              <a:r>
                <a:rPr lang="en-US" sz="2200" b="1" spc="70" dirty="0">
                  <a:latin typeface="Montserrat Semi-Bold"/>
                  <a:ea typeface="Montserrat Semi-Bold"/>
                  <a:cs typeface="Montserrat Semi-Bold"/>
                  <a:sym typeface="Montserrat Semi-Bold"/>
                  <a:hlinkClick r:id="rId10" action="ppaction://hlinksldjump"/>
                </a:rPr>
                <a:t> pour </a:t>
              </a:r>
              <a:r>
                <a:rPr lang="en-US" sz="2200" b="1" spc="70" dirty="0" err="1">
                  <a:latin typeface="Montserrat Semi-Bold"/>
                  <a:ea typeface="Montserrat Semi-Bold"/>
                  <a:cs typeface="Montserrat Semi-Bold"/>
                  <a:sym typeface="Montserrat Semi-Bold"/>
                  <a:hlinkClick r:id="rId10" action="ppaction://hlinksldjump"/>
                </a:rPr>
                <a:t>démarrer</a:t>
              </a:r>
              <a:endParaRPr lang="en-US" sz="2200" b="1" spc="70" dirty="0">
                <a:latin typeface="Montserrat Semi-Bold"/>
                <a:ea typeface="Montserrat Semi-Bold"/>
                <a:cs typeface="Montserrat Semi-Bold"/>
                <a:sym typeface="Montserrat Semi-Bold"/>
                <a:hlinkClick r:id="rId10" action="ppaction://hlinksldjump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936936" y="2422770"/>
            <a:ext cx="11590188" cy="2479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4"/>
              </a:lnSpc>
            </a:pPr>
            <a:r>
              <a:rPr lang="en-US" sz="4760" b="1" u="sng" dirty="0">
                <a:solidFill>
                  <a:srgbClr val="321F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E-learning </a:t>
            </a:r>
          </a:p>
          <a:p>
            <a:pPr algn="ctr">
              <a:lnSpc>
                <a:spcPts val="6664"/>
              </a:lnSpc>
              <a:spcBef>
                <a:spcPct val="0"/>
              </a:spcBef>
            </a:pPr>
            <a:r>
              <a:rPr lang="en-US" sz="4760" b="1" dirty="0">
                <a:solidFill>
                  <a:srgbClr val="321F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760" b="1" dirty="0" err="1">
                <a:solidFill>
                  <a:srgbClr val="321F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Sécurisation</a:t>
            </a:r>
            <a:r>
              <a:rPr lang="en-US" sz="4760" b="1" dirty="0">
                <a:solidFill>
                  <a:srgbClr val="321F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la </a:t>
            </a:r>
            <a:r>
              <a:rPr lang="en-US" sz="4760" b="1" dirty="0" err="1">
                <a:solidFill>
                  <a:srgbClr val="321F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prise</a:t>
            </a:r>
            <a:r>
              <a:rPr lang="en-US" sz="4760" b="1" dirty="0">
                <a:solidFill>
                  <a:srgbClr val="321F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760" b="1" dirty="0" err="1">
                <a:solidFill>
                  <a:srgbClr val="321F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</a:t>
            </a:r>
            <a:r>
              <a:rPr lang="en-US" sz="4760" b="1" dirty="0">
                <a:solidFill>
                  <a:srgbClr val="321F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charge </a:t>
            </a:r>
            <a:r>
              <a:rPr lang="en-US" sz="4760" b="1" dirty="0" err="1">
                <a:solidFill>
                  <a:srgbClr val="321F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médicamenteuse</a:t>
            </a:r>
            <a:endParaRPr lang="en-US" sz="4760" b="1" dirty="0">
              <a:solidFill>
                <a:srgbClr val="321F49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808668" y="3316388"/>
            <a:ext cx="3522203" cy="1295014"/>
            <a:chOff x="0" y="0"/>
            <a:chExt cx="1632490" cy="6002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32490" cy="600220"/>
            </a:xfrm>
            <a:custGeom>
              <a:avLst/>
              <a:gdLst/>
              <a:ahLst/>
              <a:cxnLst/>
              <a:rect l="l" t="t" r="r" b="b"/>
              <a:pathLst>
                <a:path w="1632490" h="600220">
                  <a:moveTo>
                    <a:pt x="125288" y="0"/>
                  </a:moveTo>
                  <a:lnTo>
                    <a:pt x="1507202" y="0"/>
                  </a:lnTo>
                  <a:cubicBezTo>
                    <a:pt x="1540430" y="0"/>
                    <a:pt x="1572298" y="13200"/>
                    <a:pt x="1595794" y="36696"/>
                  </a:cubicBezTo>
                  <a:cubicBezTo>
                    <a:pt x="1619290" y="60192"/>
                    <a:pt x="1632490" y="92059"/>
                    <a:pt x="1632490" y="125288"/>
                  </a:cubicBezTo>
                  <a:lnTo>
                    <a:pt x="1632490" y="474932"/>
                  </a:lnTo>
                  <a:cubicBezTo>
                    <a:pt x="1632490" y="544127"/>
                    <a:pt x="1576396" y="600220"/>
                    <a:pt x="1507202" y="600220"/>
                  </a:cubicBezTo>
                  <a:lnTo>
                    <a:pt x="125288" y="600220"/>
                  </a:lnTo>
                  <a:cubicBezTo>
                    <a:pt x="92059" y="600220"/>
                    <a:pt x="60192" y="587020"/>
                    <a:pt x="36696" y="563524"/>
                  </a:cubicBezTo>
                  <a:cubicBezTo>
                    <a:pt x="13200" y="540028"/>
                    <a:pt x="0" y="508161"/>
                    <a:pt x="0" y="474932"/>
                  </a:cubicBezTo>
                  <a:lnTo>
                    <a:pt x="0" y="125288"/>
                  </a:lnTo>
                  <a:cubicBezTo>
                    <a:pt x="0" y="92059"/>
                    <a:pt x="13200" y="60192"/>
                    <a:pt x="36696" y="36696"/>
                  </a:cubicBezTo>
                  <a:cubicBezTo>
                    <a:pt x="60192" y="13200"/>
                    <a:pt x="92059" y="0"/>
                    <a:pt x="125288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32490" cy="647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35889" y="109351"/>
            <a:ext cx="1035101" cy="1035101"/>
            <a:chOff x="0" y="0"/>
            <a:chExt cx="812800" cy="812800"/>
          </a:xfrm>
        </p:grpSpPr>
        <p:sp>
          <p:nvSpPr>
            <p:cNvPr id="6" name="Freeform 6">
              <a:hlinkClick r:id="rId2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762039" y="3553948"/>
            <a:ext cx="3627382" cy="4292941"/>
            <a:chOff x="0" y="0"/>
            <a:chExt cx="686787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86787" cy="812800"/>
            </a:xfrm>
            <a:custGeom>
              <a:avLst/>
              <a:gdLst/>
              <a:ahLst/>
              <a:cxnLst/>
              <a:rect l="l" t="t" r="r" b="b"/>
              <a:pathLst>
                <a:path w="686787" h="812800">
                  <a:moveTo>
                    <a:pt x="686787" y="0"/>
                  </a:moveTo>
                  <a:lnTo>
                    <a:pt x="686787" y="812800"/>
                  </a:lnTo>
                  <a:lnTo>
                    <a:pt x="343394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686787" y="0"/>
                  </a:lnTo>
                  <a:close/>
                </a:path>
              </a:pathLst>
            </a:custGeom>
            <a:solidFill>
              <a:srgbClr val="B1A1D0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66675"/>
              <a:ext cx="686787" cy="619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5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266438" y="1329263"/>
            <a:ext cx="3310451" cy="3652912"/>
            <a:chOff x="0" y="0"/>
            <a:chExt cx="7366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B1A1D0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66675"/>
              <a:ext cx="736600" cy="619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7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5400000">
            <a:off x="1172920" y="6068317"/>
            <a:ext cx="2295403" cy="2328954"/>
            <a:chOff x="0" y="0"/>
            <a:chExt cx="783497" cy="794950"/>
          </a:xfrm>
        </p:grpSpPr>
        <p:sp>
          <p:nvSpPr>
            <p:cNvPr id="27" name="Freeform 27">
              <a:hlinkClick r:id="rId3" action="ppaction://hlinksldjump"/>
            </p:cNvPr>
            <p:cNvSpPr/>
            <p:nvPr/>
          </p:nvSpPr>
          <p:spPr>
            <a:xfrm>
              <a:off x="0" y="0"/>
              <a:ext cx="783497" cy="794950"/>
            </a:xfrm>
            <a:custGeom>
              <a:avLst/>
              <a:gdLst/>
              <a:ahLst/>
              <a:cxnLst/>
              <a:rect l="l" t="t" r="r" b="b"/>
              <a:pathLst>
                <a:path w="783497" h="794950">
                  <a:moveTo>
                    <a:pt x="580297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580297" y="794950"/>
                  </a:lnTo>
                  <a:lnTo>
                    <a:pt x="783497" y="397475"/>
                  </a:lnTo>
                  <a:lnTo>
                    <a:pt x="580297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669197" cy="823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555065" y="5323092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9" y="0"/>
                </a:lnTo>
                <a:lnTo>
                  <a:pt x="1695609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558621" y="5323092"/>
            <a:ext cx="1524000" cy="1524000"/>
            <a:chOff x="0" y="0"/>
            <a:chExt cx="812800" cy="812800"/>
          </a:xfrm>
        </p:grpSpPr>
        <p:sp>
          <p:nvSpPr>
            <p:cNvPr id="31" name="Freeform 31">
              <a:hlinkClick r:id="rId3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3984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33" name="Freeform 33">
            <a:hlinkClick r:id="rId3" action="ppaction://hlinksldjump"/>
          </p:cNvPr>
          <p:cNvSpPr/>
          <p:nvPr/>
        </p:nvSpPr>
        <p:spPr>
          <a:xfrm>
            <a:off x="1814471" y="5700418"/>
            <a:ext cx="1012300" cy="769348"/>
          </a:xfrm>
          <a:custGeom>
            <a:avLst/>
            <a:gdLst/>
            <a:ahLst/>
            <a:cxnLst/>
            <a:rect l="l" t="t" r="r" b="b"/>
            <a:pathLst>
              <a:path w="1012300" h="769348">
                <a:moveTo>
                  <a:pt x="0" y="0"/>
                </a:moveTo>
                <a:lnTo>
                  <a:pt x="1012301" y="0"/>
                </a:lnTo>
                <a:lnTo>
                  <a:pt x="1012301" y="769349"/>
                </a:lnTo>
                <a:lnTo>
                  <a:pt x="0" y="7693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 rot="9530437">
            <a:off x="2901005" y="5290668"/>
            <a:ext cx="1099783" cy="616723"/>
            <a:chOff x="0" y="0"/>
            <a:chExt cx="144944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449440" cy="812800"/>
            </a:xfrm>
            <a:custGeom>
              <a:avLst/>
              <a:gdLst/>
              <a:ahLst/>
              <a:cxnLst/>
              <a:rect l="l" t="t" r="r" b="b"/>
              <a:pathLst>
                <a:path w="1449440" h="812800">
                  <a:moveTo>
                    <a:pt x="1449440" y="406400"/>
                  </a:moveTo>
                  <a:lnTo>
                    <a:pt x="1043040" y="0"/>
                  </a:lnTo>
                  <a:lnTo>
                    <a:pt x="104304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043040" y="609600"/>
                  </a:lnTo>
                  <a:lnTo>
                    <a:pt x="1043040" y="812800"/>
                  </a:lnTo>
                  <a:lnTo>
                    <a:pt x="1449440" y="406400"/>
                  </a:lnTo>
                  <a:close/>
                </a:path>
              </a:pathLst>
            </a:custGeom>
            <a:solidFill>
              <a:srgbClr val="B1A1D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269875"/>
              <a:ext cx="1347840" cy="339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67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7402" y="245601"/>
            <a:ext cx="6456200" cy="1057140"/>
            <a:chOff x="0" y="0"/>
            <a:chExt cx="1700398" cy="27842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700398" cy="278424"/>
            </a:xfrm>
            <a:custGeom>
              <a:avLst/>
              <a:gdLst/>
              <a:ahLst/>
              <a:cxnLst/>
              <a:rect l="l" t="t" r="r" b="b"/>
              <a:pathLst>
                <a:path w="1700398" h="278424">
                  <a:moveTo>
                    <a:pt x="1497198" y="0"/>
                  </a:moveTo>
                  <a:cubicBezTo>
                    <a:pt x="1609422" y="0"/>
                    <a:pt x="1700398" y="62327"/>
                    <a:pt x="1700398" y="139212"/>
                  </a:cubicBezTo>
                  <a:cubicBezTo>
                    <a:pt x="1700398" y="216096"/>
                    <a:pt x="1609422" y="278424"/>
                    <a:pt x="1497198" y="278424"/>
                  </a:cubicBezTo>
                  <a:lnTo>
                    <a:pt x="203200" y="278424"/>
                  </a:lnTo>
                  <a:cubicBezTo>
                    <a:pt x="90976" y="278424"/>
                    <a:pt x="0" y="216096"/>
                    <a:pt x="0" y="139212"/>
                  </a:cubicBezTo>
                  <a:cubicBezTo>
                    <a:pt x="0" y="62327"/>
                    <a:pt x="90976" y="0"/>
                    <a:pt x="203200" y="0"/>
                  </a:cubicBezTo>
                  <a:lnTo>
                    <a:pt x="1497198" y="0"/>
                  </a:lnTo>
                  <a:close/>
                </a:path>
              </a:pathLst>
            </a:custGeom>
            <a:solidFill>
              <a:srgbClr val="259488"/>
            </a:solidFill>
            <a:ln cap="rnd">
              <a:noFill/>
              <a:prstDash val="solid"/>
              <a:round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1700398" cy="3260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23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867400" y="1929405"/>
            <a:ext cx="6211596" cy="1305926"/>
            <a:chOff x="0" y="0"/>
            <a:chExt cx="1635976" cy="34394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635976" cy="343948"/>
            </a:xfrm>
            <a:custGeom>
              <a:avLst/>
              <a:gdLst/>
              <a:ahLst/>
              <a:cxnLst/>
              <a:rect l="l" t="t" r="r" b="b"/>
              <a:pathLst>
                <a:path w="1635976" h="343948">
                  <a:moveTo>
                    <a:pt x="63565" y="0"/>
                  </a:moveTo>
                  <a:lnTo>
                    <a:pt x="1572411" y="0"/>
                  </a:lnTo>
                  <a:cubicBezTo>
                    <a:pt x="1607517" y="0"/>
                    <a:pt x="1635976" y="28459"/>
                    <a:pt x="1635976" y="63565"/>
                  </a:cubicBezTo>
                  <a:lnTo>
                    <a:pt x="1635976" y="280383"/>
                  </a:lnTo>
                  <a:cubicBezTo>
                    <a:pt x="1635976" y="297241"/>
                    <a:pt x="1629279" y="313409"/>
                    <a:pt x="1617358" y="325330"/>
                  </a:cubicBezTo>
                  <a:cubicBezTo>
                    <a:pt x="1605438" y="337251"/>
                    <a:pt x="1589270" y="343948"/>
                    <a:pt x="1572411" y="343948"/>
                  </a:cubicBezTo>
                  <a:lnTo>
                    <a:pt x="63565" y="343948"/>
                  </a:lnTo>
                  <a:cubicBezTo>
                    <a:pt x="28459" y="343948"/>
                    <a:pt x="0" y="315489"/>
                    <a:pt x="0" y="280383"/>
                  </a:cubicBezTo>
                  <a:lnTo>
                    <a:pt x="0" y="63565"/>
                  </a:lnTo>
                  <a:cubicBezTo>
                    <a:pt x="0" y="28459"/>
                    <a:pt x="28459" y="0"/>
                    <a:pt x="63565" y="0"/>
                  </a:cubicBez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1635976" cy="382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r>
                <a:rPr lang="en-US" sz="2200" spc="7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     </a:t>
              </a:r>
              <a:r>
                <a:rPr lang="en-US" sz="2200" spc="70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2" action="ppaction://hlinksldjump"/>
                </a:rPr>
                <a:t>Lancement</a:t>
              </a:r>
              <a:r>
                <a:rPr lang="en-US" sz="2200" spc="7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2" action="ppaction://hlinksldjump"/>
                </a:rPr>
                <a:t> du E-learning </a:t>
              </a:r>
              <a:r>
                <a:rPr lang="en-US" sz="2200" spc="70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2" action="ppaction://hlinksldjump"/>
                </a:rPr>
                <a:t>ici</a:t>
              </a:r>
              <a:endParaRPr lang="en-US" sz="2200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2" action="ppaction://hlinksldjump"/>
              </a:endParaRPr>
            </a:p>
          </p:txBody>
        </p:sp>
      </p:grpSp>
      <p:sp>
        <p:nvSpPr>
          <p:cNvPr id="43" name="Freeform 43"/>
          <p:cNvSpPr/>
          <p:nvPr/>
        </p:nvSpPr>
        <p:spPr>
          <a:xfrm>
            <a:off x="6062199" y="2083514"/>
            <a:ext cx="1027061" cy="666816"/>
          </a:xfrm>
          <a:custGeom>
            <a:avLst/>
            <a:gdLst/>
            <a:ahLst/>
            <a:cxnLst/>
            <a:rect l="l" t="t" r="r" b="b"/>
            <a:pathLst>
              <a:path w="1027061" h="666816">
                <a:moveTo>
                  <a:pt x="0" y="0"/>
                </a:moveTo>
                <a:lnTo>
                  <a:pt x="1027060" y="0"/>
                </a:lnTo>
                <a:lnTo>
                  <a:pt x="1027060" y="666816"/>
                </a:lnTo>
                <a:lnTo>
                  <a:pt x="0" y="6668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47" name="Group 47"/>
          <p:cNvGrpSpPr/>
          <p:nvPr/>
        </p:nvGrpSpPr>
        <p:grpSpPr>
          <a:xfrm>
            <a:off x="12568450" y="6498634"/>
            <a:ext cx="3310451" cy="3652912"/>
            <a:chOff x="0" y="0"/>
            <a:chExt cx="7366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B1A1D0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0"/>
              <a:ext cx="736600" cy="781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99"/>
                </a:lnSpc>
                <a:spcBef>
                  <a:spcPct val="0"/>
                </a:spcBef>
              </a:pPr>
              <a:r>
                <a:rPr lang="en-US" sz="2571" u="none" strike="noStrike" dirty="0" err="1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Cliquez</a:t>
              </a:r>
              <a:r>
                <a:rPr lang="en-US" sz="2571" u="none" strike="noStrike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sur les flèches </a:t>
              </a:r>
              <a:r>
                <a:rPr lang="en-US" sz="2571" u="none" strike="noStrike" dirty="0" err="1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vertes</a:t>
              </a:r>
              <a:r>
                <a:rPr lang="en-US" sz="2571" u="none" strike="noStrike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571" u="none" strike="noStrike" dirty="0" err="1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</a:t>
              </a:r>
              <a:r>
                <a:rPr lang="en-US" sz="2571" u="none" strike="noStrike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bas pour </a:t>
              </a:r>
              <a:r>
                <a:rPr lang="en-US" sz="2571" u="none" strike="noStrike" dirty="0" err="1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aller</a:t>
              </a:r>
              <a:r>
                <a:rPr lang="en-US" sz="2571" u="none" strike="noStrike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à la diapositive </a:t>
              </a:r>
              <a:r>
                <a:rPr lang="en-US" sz="2571" u="none" strike="noStrike" dirty="0" err="1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précédente</a:t>
              </a:r>
              <a:r>
                <a:rPr lang="en-US" sz="2571" u="none" strike="noStrike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571" u="none" strike="noStrike" dirty="0" err="1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ou</a:t>
              </a:r>
              <a:r>
                <a:rPr lang="en-US" sz="2571" u="none" strike="noStrike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571" u="none" strike="noStrike" dirty="0" err="1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suivante</a:t>
              </a:r>
              <a:r>
                <a:rPr lang="en-US" sz="2571" u="none" strike="noStrike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217402" y="505248"/>
            <a:ext cx="6456200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79"/>
              </a:lnSpc>
              <a:spcBef>
                <a:spcPct val="0"/>
              </a:spcBef>
            </a:pPr>
            <a:r>
              <a:rPr lang="en-US" sz="3199" b="1" u="none" strike="noStrike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TUTORIEL E-LEARNING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808668" y="3720238"/>
            <a:ext cx="3522204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909"/>
              </a:lnSpc>
              <a:spcBef>
                <a:spcPct val="0"/>
              </a:spcBef>
            </a:pPr>
            <a:r>
              <a:rPr lang="en-US" sz="1600" b="1" dirty="0" err="1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Prévention</a:t>
            </a:r>
            <a:r>
              <a:rPr lang="en-US" sz="1600" b="1" dirty="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du </a:t>
            </a:r>
            <a:r>
              <a:rPr lang="en-US" sz="1600" b="1" dirty="0" err="1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risque</a:t>
            </a:r>
            <a:r>
              <a:rPr lang="en-US" sz="1600" b="1" dirty="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médicamenteux</a:t>
            </a:r>
            <a:endParaRPr lang="en-US" sz="1600" b="1" dirty="0">
              <a:solidFill>
                <a:srgbClr val="FFFFFF"/>
              </a:solidFill>
              <a:latin typeface="Montserrat Ultra-Bold"/>
              <a:ea typeface="Montserrat Ultra-Bold"/>
              <a:cs typeface="Montserrat Ultra-Bold"/>
              <a:sym typeface="Montserrat Ultra-Bold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4881260" y="3862522"/>
            <a:ext cx="3388940" cy="3202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  <a:spcBef>
                <a:spcPct val="0"/>
              </a:spcBef>
            </a:pPr>
            <a:r>
              <a:rPr lang="en-US" sz="257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Cliquez sur les éléments clignotants  ou sur les ronds colorés pour accéder directement à la page correspondante du e-learning ou au site web associé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5398847" y="436711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du médicament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4427887" y="1605212"/>
            <a:ext cx="3086100" cy="27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571" u="none" strike="noStrik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À tout moment, vous pouvez revenir au menu principal ou à la sous-partie en cliquant sur les icônes situées en haut à droite.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368121" y="7207937"/>
            <a:ext cx="1905000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9" b="1" u="sng">
                <a:solidFill>
                  <a:srgbClr val="333333"/>
                </a:solidFill>
                <a:latin typeface="Open Sans Bold"/>
                <a:ea typeface="Open Sans Bold"/>
                <a:cs typeface="Open Sans Bold"/>
                <a:sym typeface="Open Sans Bold"/>
                <a:hlinkClick r:id="rId3" action="ppaction://hlinksldjump"/>
              </a:rPr>
              <a:t>Ressources disponibles</a:t>
            </a:r>
          </a:p>
        </p:txBody>
      </p:sp>
      <p:grpSp>
        <p:nvGrpSpPr>
          <p:cNvPr id="61" name="Group 44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62" name="Freeform 45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63" name="TextBox 46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2" action="ppaction://hlinksldjump"/>
                </a:rPr>
                <a:t>Page </a:t>
              </a:r>
              <a:r>
                <a:rPr lang="en-US" sz="1000" spc="3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2" action="ppaction://hlinksldjump"/>
                </a:rPr>
                <a:t>suivante</a:t>
              </a:r>
              <a:endParaRPr lang="en-US" sz="1000" spc="3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9" action="ppaction://hlinksldjump"/>
              </a:endParaRPr>
            </a:p>
          </p:txBody>
        </p:sp>
      </p:grpSp>
      <p:grpSp>
        <p:nvGrpSpPr>
          <p:cNvPr id="64" name="Group 47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65" name="Freeform 48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66" name="TextBox 49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0" action="ppaction://hlinksldjump"/>
                </a:rPr>
                <a:t>Page </a:t>
              </a:r>
              <a:r>
                <a:rPr lang="en-US" sz="800" spc="25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0" action="ppaction://hlinksldjump"/>
                </a:rPr>
                <a:t>précédente</a:t>
              </a:r>
              <a:endParaRPr lang="en-US" sz="800" spc="2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11" action="ppaction://hlinksldjump"/>
              </a:endParaRPr>
            </a:p>
          </p:txBody>
        </p: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6211D1FC-95DA-A564-FB36-840041CBE599}"/>
              </a:ext>
            </a:extLst>
          </p:cNvPr>
          <p:cNvSpPr txBox="1"/>
          <p:nvPr/>
        </p:nvSpPr>
        <p:spPr>
          <a:xfrm>
            <a:off x="4002180" y="8912886"/>
            <a:ext cx="8421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Temps estimé pour la formation : 30 min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03AB355-5D77-CBBD-B5DC-092FDF5AC41F}"/>
              </a:ext>
            </a:extLst>
          </p:cNvPr>
          <p:cNvSpPr/>
          <p:nvPr/>
        </p:nvSpPr>
        <p:spPr>
          <a:xfrm>
            <a:off x="1510203" y="9105900"/>
            <a:ext cx="13716000" cy="1021251"/>
          </a:xfrm>
          <a:prstGeom prst="roundRect">
            <a:avLst/>
          </a:prstGeom>
          <a:solidFill>
            <a:srgbClr val="B1A1D0"/>
          </a:solidFill>
          <a:ln w="57150"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r>
              <a:rPr lang="fr-FR" sz="2000" b="1" spc="75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Ce E-learning répond aux exigences de formation de la HAS en ce qui concerne la prévention des erreurs médicamenteuses et la le bon usage des antibiotiques</a:t>
            </a:r>
            <a:endParaRPr lang="en-US" sz="2000" b="1" spc="75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787597" y="1299451"/>
            <a:ext cx="13697341" cy="8009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0"/>
              </a:lnSpc>
              <a:spcBef>
                <a:spcPct val="0"/>
              </a:spcBef>
            </a:pPr>
            <a:r>
              <a:rPr lang="fr-FR" sz="2364" u="sng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Prise en charge des produits de santé :</a:t>
            </a:r>
          </a:p>
          <a:p>
            <a:pPr marL="510451" lvl="1" indent="-255225" algn="l">
              <a:lnSpc>
                <a:spcPts val="3310"/>
              </a:lnSpc>
              <a:buFont typeface="Arial"/>
              <a:buChar char="•"/>
            </a:pPr>
            <a:r>
              <a:rPr lang="fr-FR" sz="2364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Processus complexe ⟶ organisation et coordination rigoureuses du circuit.</a:t>
            </a:r>
          </a:p>
          <a:p>
            <a:pPr marL="510451" lvl="1" indent="-255225" algn="l">
              <a:lnSpc>
                <a:spcPts val="3310"/>
              </a:lnSpc>
              <a:spcBef>
                <a:spcPct val="0"/>
              </a:spcBef>
              <a:buFont typeface="Arial"/>
              <a:buChar char="•"/>
            </a:pPr>
            <a:r>
              <a:rPr lang="fr-FR" sz="2364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Doit intégrer :</a:t>
            </a:r>
          </a:p>
          <a:p>
            <a:pPr marL="1020902" lvl="2" indent="-340301" algn="l">
              <a:lnSpc>
                <a:spcPts val="3310"/>
              </a:lnSpc>
              <a:spcBef>
                <a:spcPct val="0"/>
              </a:spcBef>
              <a:buFont typeface="Arial"/>
              <a:buChar char="⚬"/>
            </a:pPr>
            <a:r>
              <a:rPr lang="fr-FR" sz="2364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 les facteurs humains, organisationnels et environnementaux </a:t>
            </a:r>
          </a:p>
          <a:p>
            <a:pPr marL="1020902" lvl="2" indent="-340301" algn="l">
              <a:lnSpc>
                <a:spcPts val="3310"/>
              </a:lnSpc>
              <a:spcBef>
                <a:spcPct val="0"/>
              </a:spcBef>
              <a:buFont typeface="Arial"/>
              <a:buChar char="⚬"/>
            </a:pPr>
            <a:r>
              <a:rPr lang="fr-FR" sz="2364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 l’évaluation des pratiques professionnelles et la gestion des situations à risque.</a:t>
            </a:r>
          </a:p>
          <a:p>
            <a:pPr algn="ctr">
              <a:lnSpc>
                <a:spcPts val="3310"/>
              </a:lnSpc>
              <a:spcBef>
                <a:spcPct val="0"/>
              </a:spcBef>
            </a:pPr>
            <a:endParaRPr lang="fr-FR" sz="2364" spc="75" dirty="0">
              <a:solidFill>
                <a:srgbClr val="321F4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310"/>
              </a:lnSpc>
              <a:spcBef>
                <a:spcPct val="0"/>
              </a:spcBef>
            </a:pPr>
            <a:endParaRPr lang="fr-FR" sz="2364" spc="75" dirty="0">
              <a:solidFill>
                <a:srgbClr val="321F4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310"/>
              </a:lnSpc>
              <a:spcBef>
                <a:spcPct val="0"/>
              </a:spcBef>
            </a:pPr>
            <a:r>
              <a:rPr lang="fr-FR" sz="2364" u="sng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Plusieurs points clés :</a:t>
            </a:r>
          </a:p>
          <a:p>
            <a:pPr marL="510451" lvl="1" indent="-255225" algn="l">
              <a:lnSpc>
                <a:spcPts val="3310"/>
              </a:lnSpc>
              <a:spcBef>
                <a:spcPct val="0"/>
              </a:spcBef>
              <a:buFont typeface="Arial"/>
              <a:buChar char="•"/>
            </a:pPr>
            <a:r>
              <a:rPr lang="fr-FR" sz="2364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La prescription médicale en vue de la dispensation et de l’administration au patient </a:t>
            </a:r>
          </a:p>
          <a:p>
            <a:pPr marL="510451" lvl="1" indent="-255225">
              <a:lnSpc>
                <a:spcPts val="3310"/>
              </a:lnSpc>
              <a:spcBef>
                <a:spcPct val="0"/>
              </a:spcBef>
              <a:buFont typeface="Arial"/>
              <a:buChar char="•"/>
            </a:pPr>
            <a:r>
              <a:rPr lang="fr-FR" sz="2364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Le bon usage des antibiotiques </a:t>
            </a:r>
          </a:p>
          <a:p>
            <a:pPr marL="510451" lvl="1" indent="-255225">
              <a:lnSpc>
                <a:spcPts val="3310"/>
              </a:lnSpc>
              <a:spcBef>
                <a:spcPct val="0"/>
              </a:spcBef>
              <a:buFont typeface="Arial"/>
              <a:buChar char="•"/>
            </a:pPr>
            <a:r>
              <a:rPr lang="fr-FR" sz="2364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Les modalités et conditions d’approvisionnement, de transport et de stockage des produits de santé</a:t>
            </a:r>
          </a:p>
          <a:p>
            <a:pPr marL="510451" lvl="1" indent="-255225" algn="l">
              <a:lnSpc>
                <a:spcPts val="3310"/>
              </a:lnSpc>
              <a:spcBef>
                <a:spcPct val="0"/>
              </a:spcBef>
              <a:buFont typeface="Arial"/>
              <a:buChar char="•"/>
            </a:pPr>
            <a:r>
              <a:rPr lang="fr-FR" sz="2364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Les bonnes pratiques d’administration</a:t>
            </a:r>
          </a:p>
          <a:p>
            <a:pPr marL="510451" lvl="1" indent="-255225" algn="l">
              <a:lnSpc>
                <a:spcPts val="3310"/>
              </a:lnSpc>
              <a:spcBef>
                <a:spcPct val="0"/>
              </a:spcBef>
              <a:buFont typeface="Arial"/>
              <a:buChar char="•"/>
            </a:pPr>
            <a:r>
              <a:rPr lang="fr-FR" sz="2364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La prévention des erreurs médicamenteuses et la participation des équipes à des audits ou CREX</a:t>
            </a:r>
          </a:p>
          <a:p>
            <a:pPr marL="510451" lvl="1" indent="-255225" algn="l">
              <a:lnSpc>
                <a:spcPts val="3310"/>
              </a:lnSpc>
              <a:spcBef>
                <a:spcPct val="0"/>
              </a:spcBef>
              <a:buFont typeface="Arial"/>
              <a:buChar char="•"/>
            </a:pPr>
            <a:r>
              <a:rPr lang="fr-FR" sz="2364" spc="75" dirty="0">
                <a:solidFill>
                  <a:srgbClr val="321F49"/>
                </a:solidFill>
                <a:latin typeface="Montserrat"/>
                <a:ea typeface="Montserrat"/>
                <a:cs typeface="Montserrat"/>
                <a:sym typeface="Montserrat"/>
              </a:rPr>
              <a:t>Les évaluations de pratiques professionnelles (EPP) concernant le circuit des produits de santé</a:t>
            </a:r>
          </a:p>
          <a:p>
            <a:pPr marL="255226" lvl="1" algn="l">
              <a:lnSpc>
                <a:spcPts val="3310"/>
              </a:lnSpc>
              <a:spcBef>
                <a:spcPct val="0"/>
              </a:spcBef>
            </a:pPr>
            <a:endParaRPr lang="fr-FR" sz="2364" spc="75" dirty="0">
              <a:solidFill>
                <a:srgbClr val="321F4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02338" y="118367"/>
            <a:ext cx="14867860" cy="1057140"/>
            <a:chOff x="0" y="0"/>
            <a:chExt cx="3915815" cy="2784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15815" cy="278424"/>
            </a:xfrm>
            <a:custGeom>
              <a:avLst/>
              <a:gdLst/>
              <a:ahLst/>
              <a:cxnLst/>
              <a:rect l="l" t="t" r="r" b="b"/>
              <a:pathLst>
                <a:path w="3915815" h="278424">
                  <a:moveTo>
                    <a:pt x="3712615" y="0"/>
                  </a:moveTo>
                  <a:cubicBezTo>
                    <a:pt x="3824839" y="0"/>
                    <a:pt x="3915815" y="62327"/>
                    <a:pt x="3915815" y="139212"/>
                  </a:cubicBezTo>
                  <a:cubicBezTo>
                    <a:pt x="3915815" y="216096"/>
                    <a:pt x="3824839" y="278424"/>
                    <a:pt x="3712615" y="278424"/>
                  </a:cubicBezTo>
                  <a:lnTo>
                    <a:pt x="203200" y="278424"/>
                  </a:lnTo>
                  <a:cubicBezTo>
                    <a:pt x="90976" y="278424"/>
                    <a:pt x="0" y="216096"/>
                    <a:pt x="0" y="139212"/>
                  </a:cubicBezTo>
                  <a:cubicBezTo>
                    <a:pt x="0" y="62327"/>
                    <a:pt x="90976" y="0"/>
                    <a:pt x="203200" y="0"/>
                  </a:cubicBezTo>
                  <a:lnTo>
                    <a:pt x="3712615" y="0"/>
                  </a:lnTo>
                  <a:close/>
                </a:path>
              </a:pathLst>
            </a:custGeom>
            <a:solidFill>
              <a:srgbClr val="259488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915815" cy="3260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23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7369" y="375254"/>
            <a:ext cx="20659409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79"/>
              </a:lnSpc>
              <a:spcBef>
                <a:spcPct val="0"/>
              </a:spcBef>
            </a:pPr>
            <a:r>
              <a:rPr lang="en-US" sz="3199" b="1" u="none" strike="noStrike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SÉCURISATION DE LA PRISE EN CHARGE DES PRODUITS DE SANTE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862400" y="6299198"/>
            <a:ext cx="3221894" cy="1694966"/>
            <a:chOff x="0" y="0"/>
            <a:chExt cx="796651" cy="419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6651" cy="419100"/>
            </a:xfrm>
            <a:custGeom>
              <a:avLst/>
              <a:gdLst/>
              <a:ahLst/>
              <a:cxnLst/>
              <a:rect l="l" t="t" r="r" b="b"/>
              <a:pathLst>
                <a:path w="796651" h="419100">
                  <a:moveTo>
                    <a:pt x="107005" y="0"/>
                  </a:moveTo>
                  <a:lnTo>
                    <a:pt x="689646" y="0"/>
                  </a:lnTo>
                  <a:cubicBezTo>
                    <a:pt x="748743" y="0"/>
                    <a:pt x="796651" y="47908"/>
                    <a:pt x="796651" y="107005"/>
                  </a:cubicBezTo>
                  <a:lnTo>
                    <a:pt x="796651" y="312095"/>
                  </a:lnTo>
                  <a:cubicBezTo>
                    <a:pt x="796651" y="371192"/>
                    <a:pt x="748743" y="419100"/>
                    <a:pt x="689646" y="419100"/>
                  </a:cubicBezTo>
                  <a:lnTo>
                    <a:pt x="107005" y="419100"/>
                  </a:lnTo>
                  <a:cubicBezTo>
                    <a:pt x="47908" y="419100"/>
                    <a:pt x="0" y="371192"/>
                    <a:pt x="0" y="312095"/>
                  </a:cubicBezTo>
                  <a:lnTo>
                    <a:pt x="0" y="107005"/>
                  </a:lnTo>
                  <a:cubicBezTo>
                    <a:pt x="0" y="47908"/>
                    <a:pt x="47908" y="0"/>
                    <a:pt x="107005" y="0"/>
                  </a:cubicBezTo>
                  <a:close/>
                </a:path>
              </a:pathLst>
            </a:custGeom>
            <a:solidFill>
              <a:srgbClr val="259488"/>
            </a:solidFill>
            <a:ln cap="rnd">
              <a:noFill/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796651" cy="466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23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862400" y="3632041"/>
            <a:ext cx="3221894" cy="3206979"/>
            <a:chOff x="0" y="0"/>
            <a:chExt cx="685120" cy="68194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85120" cy="681948"/>
            </a:xfrm>
            <a:custGeom>
              <a:avLst/>
              <a:gdLst/>
              <a:ahLst/>
              <a:cxnLst/>
              <a:rect l="l" t="t" r="r" b="b"/>
              <a:pathLst>
                <a:path w="685120" h="681948">
                  <a:moveTo>
                    <a:pt x="685120" y="51244"/>
                  </a:moveTo>
                  <a:lnTo>
                    <a:pt x="685120" y="681948"/>
                  </a:lnTo>
                  <a:lnTo>
                    <a:pt x="342560" y="582888"/>
                  </a:lnTo>
                  <a:lnTo>
                    <a:pt x="0" y="681948"/>
                  </a:lnTo>
                  <a:lnTo>
                    <a:pt x="0" y="51244"/>
                  </a:lnTo>
                  <a:cubicBezTo>
                    <a:pt x="0" y="22860"/>
                    <a:pt x="41107" y="0"/>
                    <a:pt x="89066" y="0"/>
                  </a:cubicBezTo>
                  <a:lnTo>
                    <a:pt x="596054" y="0"/>
                  </a:lnTo>
                  <a:cubicBezTo>
                    <a:pt x="644013" y="0"/>
                    <a:pt x="685120" y="21590"/>
                    <a:pt x="685120" y="52943"/>
                  </a:cubicBezTo>
                  <a:close/>
                </a:path>
              </a:pathLst>
            </a:custGeom>
            <a:solidFill>
              <a:srgbClr val="B1A1D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685120" cy="6209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r>
                <a:rPr lang="en-US" sz="2200" b="1" spc="70" dirty="0" err="1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Responsable</a:t>
              </a:r>
              <a:r>
                <a:rPr lang="en-US" sz="2200" b="1" spc="70" dirty="0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 du Management de la </a:t>
              </a:r>
              <a:r>
                <a:rPr lang="en-US" sz="2200" b="1" spc="70" dirty="0" err="1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Qualité</a:t>
              </a:r>
              <a:r>
                <a:rPr lang="en-US" sz="2200" b="1" spc="70" dirty="0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 de la </a:t>
              </a:r>
              <a:r>
                <a:rPr lang="en-US" sz="2200" b="1" spc="70" dirty="0" err="1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Prise</a:t>
              </a:r>
              <a:r>
                <a:rPr lang="en-US" sz="2200" b="1" spc="70" dirty="0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 En Charge </a:t>
              </a:r>
              <a:r>
                <a:rPr lang="en-US" sz="2200" b="1" spc="70" dirty="0" err="1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Médicamenteuse</a:t>
              </a:r>
              <a:endParaRPr lang="en-US" sz="2200" b="1" spc="70" dirty="0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endParaRPr>
            </a:p>
            <a:p>
              <a:pPr algn="ctr">
                <a:lnSpc>
                  <a:spcPts val="3080"/>
                </a:lnSpc>
              </a:pPr>
              <a:r>
                <a:rPr lang="en-US" sz="2200" b="1" spc="70" dirty="0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(RMQPECM)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5226203" y="6925312"/>
            <a:ext cx="2711001" cy="641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63"/>
              </a:lnSpc>
              <a:spcBef>
                <a:spcPct val="0"/>
              </a:spcBef>
            </a:pPr>
            <a:r>
              <a:rPr lang="en-US" sz="1830" b="1" u="none" strike="noStrike" spc="58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Dr BELLAY Romain</a:t>
            </a:r>
          </a:p>
          <a:p>
            <a:pPr marL="0" lvl="0" indent="0" algn="ctr">
              <a:lnSpc>
                <a:spcPts val="2563"/>
              </a:lnSpc>
              <a:spcBef>
                <a:spcPct val="0"/>
              </a:spcBef>
            </a:pPr>
            <a:r>
              <a:rPr lang="en-US" sz="1830" b="1" u="none" strike="noStrike" spc="58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Pharmacien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u="sng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2" action="ppaction://hlinksldjump"/>
                </a:rPr>
                <a:t>Page </a:t>
              </a:r>
              <a:r>
                <a:rPr lang="en-US" sz="1000" u="sng" spc="3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2" action="ppaction://hlinksldjump"/>
                </a:rPr>
                <a:t>suivante</a:t>
              </a:r>
              <a:endParaRPr lang="en-US" sz="1000" u="sng" spc="3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2" action="ppaction://hlinksldjump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5137" y="524410"/>
            <a:ext cx="6044376" cy="2244191"/>
            <a:chOff x="0" y="0"/>
            <a:chExt cx="1591934" cy="591063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1591934" cy="591063"/>
            </a:xfrm>
            <a:custGeom>
              <a:avLst/>
              <a:gdLst/>
              <a:ahLst/>
              <a:cxnLst/>
              <a:rect l="l" t="t" r="r" b="b"/>
              <a:pathLst>
                <a:path w="1591934" h="591063">
                  <a:moveTo>
                    <a:pt x="73008" y="0"/>
                  </a:moveTo>
                  <a:lnTo>
                    <a:pt x="1518926" y="0"/>
                  </a:lnTo>
                  <a:cubicBezTo>
                    <a:pt x="1559247" y="0"/>
                    <a:pt x="1591934" y="32687"/>
                    <a:pt x="1591934" y="73008"/>
                  </a:cubicBezTo>
                  <a:lnTo>
                    <a:pt x="1591934" y="518054"/>
                  </a:lnTo>
                  <a:cubicBezTo>
                    <a:pt x="1591934" y="537417"/>
                    <a:pt x="1584243" y="555987"/>
                    <a:pt x="1570551" y="569679"/>
                  </a:cubicBezTo>
                  <a:cubicBezTo>
                    <a:pt x="1556859" y="583371"/>
                    <a:pt x="1538289" y="591063"/>
                    <a:pt x="1518926" y="591063"/>
                  </a:cubicBezTo>
                  <a:lnTo>
                    <a:pt x="73008" y="591063"/>
                  </a:lnTo>
                  <a:cubicBezTo>
                    <a:pt x="32687" y="591063"/>
                    <a:pt x="0" y="558376"/>
                    <a:pt x="0" y="518054"/>
                  </a:cubicBezTo>
                  <a:lnTo>
                    <a:pt x="0" y="73008"/>
                  </a:lnTo>
                  <a:cubicBezTo>
                    <a:pt x="0" y="32687"/>
                    <a:pt x="32687" y="0"/>
                    <a:pt x="73008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591934" cy="638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11648067" y="524410"/>
            <a:ext cx="6116844" cy="2172006"/>
            <a:chOff x="0" y="0"/>
            <a:chExt cx="1611021" cy="572051"/>
          </a:xfrm>
        </p:grpSpPr>
        <p:sp>
          <p:nvSpPr>
            <p:cNvPr id="6" name="Freeform 6">
              <a:hlinkClick r:id="rId3" action="ppaction://hlinksldjump"/>
            </p:cNvPr>
            <p:cNvSpPr/>
            <p:nvPr/>
          </p:nvSpPr>
          <p:spPr>
            <a:xfrm>
              <a:off x="0" y="0"/>
              <a:ext cx="1611021" cy="572051"/>
            </a:xfrm>
            <a:custGeom>
              <a:avLst/>
              <a:gdLst/>
              <a:ahLst/>
              <a:cxnLst/>
              <a:rect l="l" t="t" r="r" b="b"/>
              <a:pathLst>
                <a:path w="1611021" h="572051">
                  <a:moveTo>
                    <a:pt x="72143" y="0"/>
                  </a:moveTo>
                  <a:lnTo>
                    <a:pt x="1538877" y="0"/>
                  </a:lnTo>
                  <a:cubicBezTo>
                    <a:pt x="1578721" y="0"/>
                    <a:pt x="1611021" y="32300"/>
                    <a:pt x="1611021" y="72143"/>
                  </a:cubicBezTo>
                  <a:lnTo>
                    <a:pt x="1611021" y="499908"/>
                  </a:lnTo>
                  <a:cubicBezTo>
                    <a:pt x="1611021" y="519041"/>
                    <a:pt x="1603420" y="537391"/>
                    <a:pt x="1589890" y="550921"/>
                  </a:cubicBezTo>
                  <a:cubicBezTo>
                    <a:pt x="1576361" y="564450"/>
                    <a:pt x="1558011" y="572051"/>
                    <a:pt x="1538877" y="572051"/>
                  </a:cubicBezTo>
                  <a:lnTo>
                    <a:pt x="72143" y="572051"/>
                  </a:lnTo>
                  <a:cubicBezTo>
                    <a:pt x="53010" y="572051"/>
                    <a:pt x="34660" y="564450"/>
                    <a:pt x="21130" y="550921"/>
                  </a:cubicBezTo>
                  <a:cubicBezTo>
                    <a:pt x="7601" y="537391"/>
                    <a:pt x="0" y="519041"/>
                    <a:pt x="0" y="499908"/>
                  </a:cubicBezTo>
                  <a:lnTo>
                    <a:pt x="0" y="72143"/>
                  </a:lnTo>
                  <a:cubicBezTo>
                    <a:pt x="0" y="32300"/>
                    <a:pt x="32300" y="0"/>
                    <a:pt x="7214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611021" cy="6196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3290" y="7261336"/>
            <a:ext cx="6096223" cy="2244191"/>
            <a:chOff x="0" y="0"/>
            <a:chExt cx="1605590" cy="591063"/>
          </a:xfrm>
        </p:grpSpPr>
        <p:sp>
          <p:nvSpPr>
            <p:cNvPr id="9" name="Freeform 9">
              <a:hlinkClick r:id="rId4" action="ppaction://hlinksldjump"/>
            </p:cNvPr>
            <p:cNvSpPr/>
            <p:nvPr/>
          </p:nvSpPr>
          <p:spPr>
            <a:xfrm>
              <a:off x="0" y="0"/>
              <a:ext cx="1605590" cy="591063"/>
            </a:xfrm>
            <a:custGeom>
              <a:avLst/>
              <a:gdLst/>
              <a:ahLst/>
              <a:cxnLst/>
              <a:rect l="l" t="t" r="r" b="b"/>
              <a:pathLst>
                <a:path w="1605590" h="591063">
                  <a:moveTo>
                    <a:pt x="72387" y="0"/>
                  </a:moveTo>
                  <a:lnTo>
                    <a:pt x="1533202" y="0"/>
                  </a:lnTo>
                  <a:cubicBezTo>
                    <a:pt x="1573181" y="0"/>
                    <a:pt x="1605590" y="32409"/>
                    <a:pt x="1605590" y="72387"/>
                  </a:cubicBezTo>
                  <a:lnTo>
                    <a:pt x="1605590" y="518675"/>
                  </a:lnTo>
                  <a:cubicBezTo>
                    <a:pt x="1605590" y="537874"/>
                    <a:pt x="1597963" y="556286"/>
                    <a:pt x="1584388" y="569861"/>
                  </a:cubicBezTo>
                  <a:cubicBezTo>
                    <a:pt x="1570813" y="583436"/>
                    <a:pt x="1552401" y="591063"/>
                    <a:pt x="1533202" y="591063"/>
                  </a:cubicBezTo>
                  <a:lnTo>
                    <a:pt x="72387" y="591063"/>
                  </a:lnTo>
                  <a:cubicBezTo>
                    <a:pt x="32409" y="591063"/>
                    <a:pt x="0" y="558654"/>
                    <a:pt x="0" y="518675"/>
                  </a:cubicBezTo>
                  <a:lnTo>
                    <a:pt x="0" y="72387"/>
                  </a:lnTo>
                  <a:cubicBezTo>
                    <a:pt x="0" y="32409"/>
                    <a:pt x="32409" y="0"/>
                    <a:pt x="72387" y="0"/>
                  </a:cubicBezTo>
                  <a:close/>
                </a:path>
              </a:pathLst>
            </a:custGeom>
            <a:solidFill>
              <a:srgbClr val="B1A1D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05590" cy="638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11826308" y="7226566"/>
            <a:ext cx="6198359" cy="2278961"/>
            <a:chOff x="0" y="0"/>
            <a:chExt cx="1632490" cy="600220"/>
          </a:xfrm>
        </p:grpSpPr>
        <p:sp>
          <p:nvSpPr>
            <p:cNvPr id="12" name="Freeform 12">
              <a:hlinkClick r:id="rId5" action="ppaction://hlinksldjump"/>
            </p:cNvPr>
            <p:cNvSpPr/>
            <p:nvPr/>
          </p:nvSpPr>
          <p:spPr>
            <a:xfrm>
              <a:off x="0" y="0"/>
              <a:ext cx="1632490" cy="600220"/>
            </a:xfrm>
            <a:custGeom>
              <a:avLst/>
              <a:gdLst/>
              <a:ahLst/>
              <a:cxnLst/>
              <a:rect l="l" t="t" r="r" b="b"/>
              <a:pathLst>
                <a:path w="1632490" h="600220">
                  <a:moveTo>
                    <a:pt x="71195" y="0"/>
                  </a:moveTo>
                  <a:lnTo>
                    <a:pt x="1561295" y="0"/>
                  </a:lnTo>
                  <a:cubicBezTo>
                    <a:pt x="1580177" y="0"/>
                    <a:pt x="1598286" y="7501"/>
                    <a:pt x="1611637" y="20852"/>
                  </a:cubicBezTo>
                  <a:cubicBezTo>
                    <a:pt x="1624989" y="34204"/>
                    <a:pt x="1632490" y="52313"/>
                    <a:pt x="1632490" y="71195"/>
                  </a:cubicBezTo>
                  <a:lnTo>
                    <a:pt x="1632490" y="529026"/>
                  </a:lnTo>
                  <a:cubicBezTo>
                    <a:pt x="1632490" y="568345"/>
                    <a:pt x="1600615" y="600220"/>
                    <a:pt x="1561295" y="600220"/>
                  </a:cubicBezTo>
                  <a:lnTo>
                    <a:pt x="71195" y="600220"/>
                  </a:lnTo>
                  <a:cubicBezTo>
                    <a:pt x="52313" y="600220"/>
                    <a:pt x="34204" y="592719"/>
                    <a:pt x="20852" y="579368"/>
                  </a:cubicBezTo>
                  <a:cubicBezTo>
                    <a:pt x="7501" y="566016"/>
                    <a:pt x="0" y="547908"/>
                    <a:pt x="0" y="529026"/>
                  </a:cubicBezTo>
                  <a:lnTo>
                    <a:pt x="0" y="71195"/>
                  </a:lnTo>
                  <a:cubicBezTo>
                    <a:pt x="0" y="52313"/>
                    <a:pt x="7501" y="34204"/>
                    <a:pt x="20852" y="20852"/>
                  </a:cubicBezTo>
                  <a:cubicBezTo>
                    <a:pt x="34204" y="7501"/>
                    <a:pt x="52313" y="0"/>
                    <a:pt x="71195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632490" cy="647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46987" y="2215344"/>
            <a:ext cx="5566352" cy="556635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0991438" y="3029141"/>
            <a:ext cx="613055" cy="613055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</p:sp>
      <p:grpSp>
        <p:nvGrpSpPr>
          <p:cNvPr id="20" name="Group 20"/>
          <p:cNvGrpSpPr/>
          <p:nvPr/>
        </p:nvGrpSpPr>
        <p:grpSpPr>
          <a:xfrm>
            <a:off x="6715267" y="6335374"/>
            <a:ext cx="605744" cy="605744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E15AB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032993" y="6335374"/>
            <a:ext cx="571500" cy="571500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609513" y="3029141"/>
            <a:ext cx="613914" cy="601227"/>
            <a:chOff x="0" y="0"/>
            <a:chExt cx="812800" cy="796003"/>
          </a:xfrm>
        </p:grpSpPr>
        <p:sp>
          <p:nvSpPr>
            <p:cNvPr id="27" name="Freeform 27">
              <a:hlinkClick r:id="rId2" action="ppaction://hlinksldjump"/>
            </p:cNvPr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DFF6C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2654339" y="1219785"/>
            <a:ext cx="4185816" cy="839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 dirty="0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Bon usage des </a:t>
            </a:r>
            <a:r>
              <a:rPr lang="en-US" sz="2399" b="1" dirty="0" err="1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antibiotiques</a:t>
            </a:r>
            <a:endParaRPr lang="en-US" sz="2399" b="1" dirty="0">
              <a:solidFill>
                <a:schemeClr val="bg1"/>
              </a:solidFill>
              <a:latin typeface="Montserrat Ultra-Bold"/>
              <a:ea typeface="Montserrat Ultra-Bold"/>
              <a:cs typeface="Montserrat Ultra-Bold"/>
              <a:sym typeface="Montserrat Ultra-Bold"/>
              <a:hlinkClick r:id="rId3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245747" y="1219785"/>
            <a:ext cx="4683156" cy="81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399" b="1" dirty="0" err="1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Bonnes</a:t>
            </a:r>
            <a:r>
              <a:rPr lang="en-US" sz="2399" b="1" dirty="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 </a:t>
            </a:r>
            <a:r>
              <a:rPr lang="en-US" sz="2399" b="1" dirty="0" err="1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pratiques</a:t>
            </a:r>
            <a:r>
              <a:rPr lang="en-US" sz="2399" b="1" dirty="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 de prescription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68494" y="7956711"/>
            <a:ext cx="4185816" cy="81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Bonnes pratiques d’administration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840409" y="7939326"/>
            <a:ext cx="3999746" cy="81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5" action="ppaction://hlinksldjump"/>
              </a:rPr>
              <a:t>Prévention du risque médicamenteux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715267" y="3836307"/>
            <a:ext cx="4889225" cy="2274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8"/>
              </a:lnSpc>
            </a:pPr>
            <a:r>
              <a:rPr lang="en-US" sz="5574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Circuit </a:t>
            </a:r>
          </a:p>
          <a:p>
            <a:pPr marL="0" lvl="0" indent="0" algn="ctr">
              <a:lnSpc>
                <a:spcPts val="5908"/>
              </a:lnSpc>
            </a:pPr>
            <a:r>
              <a:rPr lang="en-US" sz="5574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du médicament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9147728" y="7486732"/>
            <a:ext cx="2295403" cy="2328954"/>
            <a:chOff x="0" y="0"/>
            <a:chExt cx="783497" cy="794950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783497" cy="794950"/>
            </a:xfrm>
            <a:custGeom>
              <a:avLst/>
              <a:gdLst/>
              <a:ahLst/>
              <a:cxnLst/>
              <a:rect l="l" t="t" r="r" b="b"/>
              <a:pathLst>
                <a:path w="783497" h="794950">
                  <a:moveTo>
                    <a:pt x="580297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580297" y="794950"/>
                  </a:lnTo>
                  <a:lnTo>
                    <a:pt x="783497" y="397475"/>
                  </a:lnTo>
                  <a:lnTo>
                    <a:pt x="580297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69197" cy="833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536827" y="6741508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9" y="0"/>
                </a:lnTo>
                <a:lnTo>
                  <a:pt x="1695609" y="1692525"/>
                </a:lnTo>
                <a:lnTo>
                  <a:pt x="0" y="1692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533429" y="6741508"/>
            <a:ext cx="1524000" cy="1524000"/>
            <a:chOff x="0" y="0"/>
            <a:chExt cx="812800" cy="812800"/>
          </a:xfrm>
        </p:grpSpPr>
        <p:sp>
          <p:nvSpPr>
            <p:cNvPr id="7" name="Freeform 7">
              <a:hlinkClick r:id="rId4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EFF1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5401651" y="7482031"/>
            <a:ext cx="2295403" cy="2328954"/>
            <a:chOff x="0" y="0"/>
            <a:chExt cx="783497" cy="794950"/>
          </a:xfrm>
        </p:grpSpPr>
        <p:sp>
          <p:nvSpPr>
            <p:cNvPr id="10" name="Freeform 10">
              <a:hlinkClick r:id="rId5" action="ppaction://hlinksldjump"/>
            </p:cNvPr>
            <p:cNvSpPr/>
            <p:nvPr/>
          </p:nvSpPr>
          <p:spPr>
            <a:xfrm>
              <a:off x="0" y="0"/>
              <a:ext cx="783497" cy="794950"/>
            </a:xfrm>
            <a:custGeom>
              <a:avLst/>
              <a:gdLst/>
              <a:ahLst/>
              <a:cxnLst/>
              <a:rect l="l" t="t" r="r" b="b"/>
              <a:pathLst>
                <a:path w="783497" h="794950">
                  <a:moveTo>
                    <a:pt x="580297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580297" y="794950"/>
                  </a:lnTo>
                  <a:lnTo>
                    <a:pt x="783497" y="397475"/>
                  </a:lnTo>
                  <a:lnTo>
                    <a:pt x="580297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69197" cy="833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5783796" y="6736807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5"/>
                </a:lnTo>
                <a:lnTo>
                  <a:pt x="0" y="1692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5787352" y="6736807"/>
            <a:ext cx="1524000" cy="1524000"/>
            <a:chOff x="0" y="0"/>
            <a:chExt cx="812800" cy="812800"/>
          </a:xfrm>
        </p:grpSpPr>
        <p:sp>
          <p:nvSpPr>
            <p:cNvPr id="14" name="Freeform 14">
              <a:hlinkClick r:id="rId6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FF9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8818" y="146953"/>
            <a:ext cx="8930912" cy="1233235"/>
            <a:chOff x="0" y="0"/>
            <a:chExt cx="2352174" cy="324803"/>
          </a:xfrm>
        </p:grpSpPr>
        <p:sp>
          <p:nvSpPr>
            <p:cNvPr id="17" name="Freeform 17">
              <a:hlinkClick r:id="rId7" action="ppaction://hlinksldjump"/>
            </p:cNvPr>
            <p:cNvSpPr/>
            <p:nvPr/>
          </p:nvSpPr>
          <p:spPr>
            <a:xfrm>
              <a:off x="0" y="0"/>
              <a:ext cx="2352174" cy="324803"/>
            </a:xfrm>
            <a:custGeom>
              <a:avLst/>
              <a:gdLst/>
              <a:ahLst/>
              <a:cxnLst/>
              <a:rect l="l" t="t" r="r" b="b"/>
              <a:pathLst>
                <a:path w="2352174" h="324803">
                  <a:moveTo>
                    <a:pt x="49411" y="0"/>
                  </a:moveTo>
                  <a:lnTo>
                    <a:pt x="2302763" y="0"/>
                  </a:lnTo>
                  <a:cubicBezTo>
                    <a:pt x="2330052" y="0"/>
                    <a:pt x="2352174" y="22122"/>
                    <a:pt x="2352174" y="49411"/>
                  </a:cubicBezTo>
                  <a:lnTo>
                    <a:pt x="2352174" y="275391"/>
                  </a:lnTo>
                  <a:cubicBezTo>
                    <a:pt x="2352174" y="302680"/>
                    <a:pt x="2330052" y="324803"/>
                    <a:pt x="2302763" y="324803"/>
                  </a:cubicBezTo>
                  <a:lnTo>
                    <a:pt x="49411" y="324803"/>
                  </a:lnTo>
                  <a:cubicBezTo>
                    <a:pt x="22122" y="324803"/>
                    <a:pt x="0" y="302680"/>
                    <a:pt x="0" y="275391"/>
                  </a:cubicBezTo>
                  <a:lnTo>
                    <a:pt x="0" y="49411"/>
                  </a:lnTo>
                  <a:cubicBezTo>
                    <a:pt x="0" y="22122"/>
                    <a:pt x="22122" y="0"/>
                    <a:pt x="49411" y="0"/>
                  </a:cubicBezTo>
                  <a:close/>
                </a:path>
              </a:pathLst>
            </a:custGeom>
            <a:solidFill>
              <a:srgbClr val="BDFF6C"/>
            </a:solidFill>
            <a:ln cap="rnd">
              <a:noFill/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352174" cy="362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20" name="Freeform 20">
              <a:hlinkClick r:id="rId8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205736" y="1608300"/>
            <a:ext cx="14988293" cy="5176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-US" sz="2199" baseline="300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ère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étape du circuit du médicament</a:t>
            </a: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9"/>
              </a:lnSpc>
            </a:pPr>
            <a:r>
              <a:rPr lang="en-US" sz="2199" b="1" u="sng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Objectifs</a:t>
            </a:r>
            <a:r>
              <a:rPr lang="en-US" sz="2199" b="1" u="sng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: 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Assurer la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sécurité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et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l’efficacité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des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traitements</a:t>
            </a: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Prescription : </a:t>
            </a:r>
          </a:p>
          <a:p>
            <a:pPr marL="949952" lvl="2" indent="-316651" algn="l">
              <a:lnSpc>
                <a:spcPts val="3079"/>
              </a:lnSpc>
              <a:buFont typeface="Arial"/>
              <a:buChar char="⚬"/>
            </a:pP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Claire,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adaptée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et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conforme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aux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recommandations</a:t>
            </a: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49952" lvl="2" indent="-316651" algn="l">
              <a:lnSpc>
                <a:spcPts val="3079"/>
              </a:lnSpc>
              <a:buFont typeface="Arial"/>
              <a:buChar char="⚬"/>
            </a:pP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Informatisée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et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réalisée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par un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prescripteur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habilité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949952" lvl="2" indent="-316651" algn="l">
              <a:lnSpc>
                <a:spcPts val="3079"/>
              </a:lnSpc>
              <a:buFont typeface="Arial"/>
              <a:buChar char="⚬"/>
            </a:pP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Prend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compte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les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traitements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habituels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du patient</a:t>
            </a:r>
          </a:p>
          <a:p>
            <a:pPr marL="949952" lvl="2" indent="-316651" algn="l">
              <a:lnSpc>
                <a:spcPts val="3079"/>
              </a:lnSpc>
              <a:buFont typeface="Arial"/>
              <a:buChar char="⚬"/>
            </a:pP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Fonction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l’état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clinique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, des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antécédents</a:t>
            </a:r>
            <a:r>
              <a: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, des allergies et interactions </a:t>
            </a:r>
            <a:r>
              <a:rPr lang="en-US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médicamenteuses</a:t>
            </a: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359"/>
              </a:lnSpc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3956935" y="5947790"/>
            <a:ext cx="8930912" cy="608136"/>
            <a:chOff x="0" y="0"/>
            <a:chExt cx="2352174" cy="160167"/>
          </a:xfrm>
        </p:grpSpPr>
        <p:sp>
          <p:nvSpPr>
            <p:cNvPr id="36" name="Freeform 36">
              <a:hlinkClick r:id="rId7" action="ppaction://hlinksldjump"/>
            </p:cNvPr>
            <p:cNvSpPr/>
            <p:nvPr/>
          </p:nvSpPr>
          <p:spPr>
            <a:xfrm>
              <a:off x="0" y="0"/>
              <a:ext cx="2352174" cy="160167"/>
            </a:xfrm>
            <a:custGeom>
              <a:avLst/>
              <a:gdLst/>
              <a:ahLst/>
              <a:cxnLst/>
              <a:rect l="l" t="t" r="r" b="b"/>
              <a:pathLst>
                <a:path w="2352174" h="160167">
                  <a:moveTo>
                    <a:pt x="49411" y="0"/>
                  </a:moveTo>
                  <a:lnTo>
                    <a:pt x="2302763" y="0"/>
                  </a:lnTo>
                  <a:cubicBezTo>
                    <a:pt x="2330052" y="0"/>
                    <a:pt x="2352174" y="22122"/>
                    <a:pt x="2352174" y="49411"/>
                  </a:cubicBezTo>
                  <a:lnTo>
                    <a:pt x="2352174" y="110756"/>
                  </a:lnTo>
                  <a:cubicBezTo>
                    <a:pt x="2352174" y="138045"/>
                    <a:pt x="2330052" y="160167"/>
                    <a:pt x="2302763" y="160167"/>
                  </a:cubicBezTo>
                  <a:lnTo>
                    <a:pt x="49411" y="160167"/>
                  </a:lnTo>
                  <a:cubicBezTo>
                    <a:pt x="22122" y="160167"/>
                    <a:pt x="0" y="138045"/>
                    <a:pt x="0" y="110756"/>
                  </a:cubicBezTo>
                  <a:lnTo>
                    <a:pt x="0" y="49411"/>
                  </a:lnTo>
                  <a:cubicBezTo>
                    <a:pt x="0" y="22122"/>
                    <a:pt x="22122" y="0"/>
                    <a:pt x="49411" y="0"/>
                  </a:cubicBezTo>
                  <a:close/>
                </a:path>
              </a:pathLst>
            </a:custGeom>
            <a:solidFill>
              <a:srgbClr val="BDFF6C"/>
            </a:solidFill>
            <a:ln cap="rnd">
              <a:noFill/>
              <a:prstDash val="solid"/>
              <a:round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2352174" cy="198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8" name="Freeform 38">
            <a:hlinkClick r:id="rId4" action="ppaction://hlinksldjump"/>
          </p:cNvPr>
          <p:cNvSpPr/>
          <p:nvPr/>
        </p:nvSpPr>
        <p:spPr>
          <a:xfrm>
            <a:off x="9994088" y="7005918"/>
            <a:ext cx="656773" cy="985776"/>
          </a:xfrm>
          <a:custGeom>
            <a:avLst/>
            <a:gdLst/>
            <a:ahLst/>
            <a:cxnLst/>
            <a:rect l="l" t="t" r="r" b="b"/>
            <a:pathLst>
              <a:path w="656773" h="985776">
                <a:moveTo>
                  <a:pt x="0" y="0"/>
                </a:moveTo>
                <a:lnTo>
                  <a:pt x="656774" y="0"/>
                </a:lnTo>
                <a:lnTo>
                  <a:pt x="656774" y="985777"/>
                </a:lnTo>
                <a:lnTo>
                  <a:pt x="0" y="9857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>
            <a:hlinkClick r:id="rId6" action="ppaction://hlinksldjump"/>
          </p:cNvPr>
          <p:cNvSpPr/>
          <p:nvPr/>
        </p:nvSpPr>
        <p:spPr>
          <a:xfrm>
            <a:off x="6061603" y="7011058"/>
            <a:ext cx="975498" cy="975498"/>
          </a:xfrm>
          <a:custGeom>
            <a:avLst/>
            <a:gdLst/>
            <a:ahLst/>
            <a:cxnLst/>
            <a:rect l="l" t="t" r="r" b="b"/>
            <a:pathLst>
              <a:path w="975498" h="975498">
                <a:moveTo>
                  <a:pt x="0" y="0"/>
                </a:moveTo>
                <a:lnTo>
                  <a:pt x="975498" y="0"/>
                </a:lnTo>
                <a:lnTo>
                  <a:pt x="975498" y="975497"/>
                </a:lnTo>
                <a:lnTo>
                  <a:pt x="0" y="97549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998819" y="466072"/>
            <a:ext cx="8930911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latin typeface="Montserrat Bold"/>
                <a:ea typeface="Montserrat Bold"/>
                <a:cs typeface="Montserrat Bold"/>
                <a:sym typeface="Montserrat Bold"/>
              </a:rPr>
              <a:t>BONNES PRATIQUES DE PRESCRIPTION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8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8" action="ppaction://hlinksldjump"/>
              </a:rPr>
              <a:t>du médicament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596852" y="8651209"/>
            <a:ext cx="1905000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919"/>
              </a:lnSpc>
              <a:spcBef>
                <a:spcPct val="0"/>
              </a:spcBef>
            </a:pPr>
            <a:r>
              <a:rPr lang="en-US" sz="15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Prescriptions conditionnelles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956935" y="5954360"/>
            <a:ext cx="8930912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199" b="1" dirty="0">
                <a:latin typeface="Montserrat Bold"/>
                <a:ea typeface="Montserrat Bold"/>
                <a:cs typeface="Montserrat Bold"/>
                <a:sym typeface="Montserrat Bold"/>
              </a:rPr>
              <a:t>PRESCRIPTIONS</a:t>
            </a:r>
            <a:r>
              <a:rPr lang="en-US" sz="31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199" b="1" dirty="0">
                <a:latin typeface="Montserrat Bold"/>
                <a:ea typeface="Montserrat Bold"/>
                <a:cs typeface="Montserrat Bold"/>
                <a:sym typeface="Montserrat Bold"/>
              </a:rPr>
              <a:t>PARTICULIÈRES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443176" y="8646508"/>
            <a:ext cx="1905000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919"/>
              </a:lnSpc>
              <a:spcBef>
                <a:spcPct val="0"/>
              </a:spcBef>
            </a:pPr>
            <a:r>
              <a:rPr lang="en-US" sz="1599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Prescriptions orales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02886" y="249851"/>
            <a:ext cx="8245976" cy="1233235"/>
            <a:chOff x="0" y="0"/>
            <a:chExt cx="2171780" cy="324803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2171780" cy="324803"/>
            </a:xfrm>
            <a:custGeom>
              <a:avLst/>
              <a:gdLst/>
              <a:ahLst/>
              <a:cxnLst/>
              <a:rect l="l" t="t" r="r" b="b"/>
              <a:pathLst>
                <a:path w="2171780" h="324803">
                  <a:moveTo>
                    <a:pt x="53516" y="0"/>
                  </a:moveTo>
                  <a:lnTo>
                    <a:pt x="2118264" y="0"/>
                  </a:lnTo>
                  <a:cubicBezTo>
                    <a:pt x="2147820" y="0"/>
                    <a:pt x="2171780" y="23960"/>
                    <a:pt x="2171780" y="53516"/>
                  </a:cubicBezTo>
                  <a:lnTo>
                    <a:pt x="2171780" y="271287"/>
                  </a:lnTo>
                  <a:cubicBezTo>
                    <a:pt x="2171780" y="300843"/>
                    <a:pt x="2147820" y="324803"/>
                    <a:pt x="2118264" y="324803"/>
                  </a:cubicBezTo>
                  <a:lnTo>
                    <a:pt x="53516" y="324803"/>
                  </a:lnTo>
                  <a:cubicBezTo>
                    <a:pt x="23960" y="324803"/>
                    <a:pt x="0" y="300843"/>
                    <a:pt x="0" y="271287"/>
                  </a:cubicBezTo>
                  <a:lnTo>
                    <a:pt x="0" y="53516"/>
                  </a:lnTo>
                  <a:cubicBezTo>
                    <a:pt x="0" y="23960"/>
                    <a:pt x="23960" y="0"/>
                    <a:pt x="5351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D3FF99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71780" cy="362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6" name="Freeform 6">
              <a:hlinkClick r:id="rId3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541193" y="1630113"/>
            <a:ext cx="16365807" cy="5176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La prescription conditionnelle doit renseigner :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Une argumentation par rapport à une valeur seuil (échelle douleur, TA…) ou un signe clinique (constipation, anxiété, vomissement…)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Le nombre maximal d’administrations par 24 h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Un intervalle temporel entre 2 prises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Une durée maximale du traitement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Une hiérarchisation si plusieurs conditionnelles pour la même indication (1</a:t>
            </a:r>
            <a:r>
              <a:rPr lang="fr-FR" sz="2199" baseline="300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ère</a:t>
            </a: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ligne, 2</a:t>
            </a:r>
            <a:r>
              <a:rPr lang="fr-FR" sz="2199" baseline="30000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ème</a:t>
            </a: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ligne…)</a:t>
            </a:r>
          </a:p>
          <a:p>
            <a:pPr algn="l">
              <a:lnSpc>
                <a:spcPts val="3079"/>
              </a:lnSpc>
            </a:pPr>
            <a:endParaRPr lang="fr-FR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9"/>
              </a:lnSpc>
            </a:pPr>
            <a:r>
              <a:rPr lang="fr-FR" sz="2199" b="1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Toute prescription conditionnelle doit être réévaluée périodiquement</a:t>
            </a: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359"/>
              </a:lnSpc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1160467" y="6806979"/>
            <a:ext cx="3065095" cy="2765146"/>
            <a:chOff x="7138" y="-11567"/>
            <a:chExt cx="546942" cy="493419"/>
          </a:xfrm>
        </p:grpSpPr>
        <p:sp>
          <p:nvSpPr>
            <p:cNvPr id="22" name="Freeform 22"/>
            <p:cNvSpPr/>
            <p:nvPr/>
          </p:nvSpPr>
          <p:spPr>
            <a:xfrm>
              <a:off x="7138" y="14831"/>
              <a:ext cx="530279" cy="455319"/>
            </a:xfrm>
            <a:custGeom>
              <a:avLst/>
              <a:gdLst/>
              <a:ahLst/>
              <a:cxnLst/>
              <a:rect l="l" t="t" r="r" b="b"/>
              <a:pathLst>
                <a:path w="530279" h="455319">
                  <a:moveTo>
                    <a:pt x="50883" y="0"/>
                  </a:moveTo>
                  <a:lnTo>
                    <a:pt x="479396" y="0"/>
                  </a:lnTo>
                  <a:cubicBezTo>
                    <a:pt x="492891" y="0"/>
                    <a:pt x="505833" y="5361"/>
                    <a:pt x="515376" y="14903"/>
                  </a:cubicBezTo>
                  <a:cubicBezTo>
                    <a:pt x="524918" y="24446"/>
                    <a:pt x="530279" y="37388"/>
                    <a:pt x="530279" y="50883"/>
                  </a:cubicBezTo>
                  <a:lnTo>
                    <a:pt x="530279" y="404436"/>
                  </a:lnTo>
                  <a:cubicBezTo>
                    <a:pt x="530279" y="432538"/>
                    <a:pt x="507498" y="455319"/>
                    <a:pt x="479396" y="455319"/>
                  </a:cubicBezTo>
                  <a:lnTo>
                    <a:pt x="50883" y="455319"/>
                  </a:lnTo>
                  <a:cubicBezTo>
                    <a:pt x="37388" y="455319"/>
                    <a:pt x="24446" y="449958"/>
                    <a:pt x="14903" y="440415"/>
                  </a:cubicBezTo>
                  <a:cubicBezTo>
                    <a:pt x="5361" y="430873"/>
                    <a:pt x="0" y="417931"/>
                    <a:pt x="0" y="404436"/>
                  </a:cubicBezTo>
                  <a:lnTo>
                    <a:pt x="0" y="50883"/>
                  </a:lnTo>
                  <a:cubicBezTo>
                    <a:pt x="0" y="37388"/>
                    <a:pt x="5361" y="24446"/>
                    <a:pt x="14903" y="14903"/>
                  </a:cubicBezTo>
                  <a:cubicBezTo>
                    <a:pt x="24446" y="5361"/>
                    <a:pt x="37388" y="0"/>
                    <a:pt x="50883" y="0"/>
                  </a:cubicBezTo>
                  <a:close/>
                </a:path>
              </a:pathLst>
            </a:custGeom>
            <a:solidFill>
              <a:srgbClr val="EB4F45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23801" y="-11567"/>
              <a:ext cx="530279" cy="4934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474976" lvl="1" indent="-237488" algn="l">
                <a:lnSpc>
                  <a:spcPts val="3079"/>
                </a:lnSpc>
                <a:buFont typeface="Arial"/>
                <a:buChar char="•"/>
              </a:pPr>
              <a:r>
                <a:rPr lang="en-US" sz="2199" dirty="0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Si </a:t>
              </a:r>
              <a:r>
                <a:rPr lang="en-US" sz="2199" dirty="0" err="1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besoin</a:t>
              </a:r>
              <a:r>
                <a:rPr lang="en-US" sz="2199" dirty="0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</a:p>
            <a:p>
              <a:pPr marL="474976" lvl="1" indent="-237488" algn="l">
                <a:lnSpc>
                  <a:spcPts val="3079"/>
                </a:lnSpc>
                <a:buFont typeface="Arial"/>
                <a:buChar char="•"/>
              </a:pPr>
              <a:r>
                <a:rPr lang="en-US" sz="2199" dirty="0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Si </a:t>
              </a:r>
              <a:r>
                <a:rPr lang="en-US" sz="2199" dirty="0" err="1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demande</a:t>
              </a:r>
              <a:endParaRPr lang="en-US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474976" lvl="1" indent="-237488" algn="l">
                <a:lnSpc>
                  <a:spcPts val="30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199" dirty="0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</a:t>
              </a:r>
              <a:r>
                <a:rPr lang="en-US" sz="2199" u="none" strike="noStrike" dirty="0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 </a:t>
              </a:r>
              <a:r>
                <a:rPr lang="en-US" sz="2199" u="none" strike="noStrike" dirty="0" err="1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douleurs</a:t>
              </a:r>
              <a:r>
                <a:rPr lang="en-US" sz="2199" u="none" strike="noStrike" dirty="0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</a:p>
            <a:p>
              <a:pPr marL="474976" lvl="1" indent="-237488" algn="l">
                <a:lnSpc>
                  <a:spcPts val="30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199" u="none" strike="noStrike" dirty="0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Si constipation </a:t>
              </a:r>
            </a:p>
            <a:p>
              <a:pPr marL="474976" lvl="1" indent="-237488" algn="l">
                <a:lnSpc>
                  <a:spcPts val="30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199" u="none" strike="noStrike" dirty="0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Si confusions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949574" y="6703868"/>
            <a:ext cx="6802512" cy="3464378"/>
            <a:chOff x="0" y="0"/>
            <a:chExt cx="635000" cy="4191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" cy="419100"/>
            </a:xfrm>
            <a:custGeom>
              <a:avLst/>
              <a:gdLst/>
              <a:ahLst/>
              <a:cxnLst/>
              <a:rect l="l" t="t" r="r" b="b"/>
              <a:pathLst>
                <a:path w="635000" h="419100">
                  <a:moveTo>
                    <a:pt x="24819" y="0"/>
                  </a:moveTo>
                  <a:lnTo>
                    <a:pt x="610181" y="0"/>
                  </a:lnTo>
                  <a:cubicBezTo>
                    <a:pt x="623888" y="0"/>
                    <a:pt x="635000" y="11112"/>
                    <a:pt x="635000" y="24819"/>
                  </a:cubicBezTo>
                  <a:lnTo>
                    <a:pt x="635000" y="394281"/>
                  </a:lnTo>
                  <a:cubicBezTo>
                    <a:pt x="635000" y="407988"/>
                    <a:pt x="623888" y="419100"/>
                    <a:pt x="610181" y="419100"/>
                  </a:cubicBezTo>
                  <a:lnTo>
                    <a:pt x="24819" y="419100"/>
                  </a:lnTo>
                  <a:cubicBezTo>
                    <a:pt x="11112" y="419100"/>
                    <a:pt x="0" y="407988"/>
                    <a:pt x="0" y="394281"/>
                  </a:cubicBezTo>
                  <a:lnTo>
                    <a:pt x="0" y="24819"/>
                  </a:lnTo>
                  <a:cubicBezTo>
                    <a:pt x="0" y="11112"/>
                    <a:pt x="11112" y="0"/>
                    <a:pt x="24819" y="0"/>
                  </a:cubicBezTo>
                  <a:close/>
                </a:path>
              </a:pathLst>
            </a:custGeom>
            <a:solidFill>
              <a:srgbClr val="00B050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635000" cy="4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11992124" y="5339217"/>
            <a:ext cx="1159147" cy="1159147"/>
          </a:xfrm>
          <a:custGeom>
            <a:avLst/>
            <a:gdLst/>
            <a:ahLst/>
            <a:cxnLst/>
            <a:rect l="l" t="t" r="r" b="b"/>
            <a:pathLst>
              <a:path w="1159147" h="1159147">
                <a:moveTo>
                  <a:pt x="0" y="0"/>
                </a:moveTo>
                <a:lnTo>
                  <a:pt x="1159147" y="0"/>
                </a:lnTo>
                <a:lnTo>
                  <a:pt x="1159147" y="1159147"/>
                </a:lnTo>
                <a:lnTo>
                  <a:pt x="0" y="11591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5769186" y="5339217"/>
            <a:ext cx="1163287" cy="1159147"/>
          </a:xfrm>
          <a:custGeom>
            <a:avLst/>
            <a:gdLst/>
            <a:ahLst/>
            <a:cxnLst/>
            <a:rect l="l" t="t" r="r" b="b"/>
            <a:pathLst>
              <a:path w="1163287" h="1159147">
                <a:moveTo>
                  <a:pt x="0" y="0"/>
                </a:moveTo>
                <a:lnTo>
                  <a:pt x="1163286" y="0"/>
                </a:lnTo>
                <a:lnTo>
                  <a:pt x="1163286" y="1159147"/>
                </a:lnTo>
                <a:lnTo>
                  <a:pt x="0" y="11591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32" name="TextBox 32"/>
          <p:cNvSpPr txBox="1"/>
          <p:nvPr/>
        </p:nvSpPr>
        <p:spPr>
          <a:xfrm>
            <a:off x="1802886" y="597545"/>
            <a:ext cx="8245976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PRESCRIPTIONS CONDITIONNELLES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du médicament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246351" y="6905774"/>
            <a:ext cx="6802511" cy="3150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4976" lvl="1" indent="-237488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i </a:t>
            </a:r>
            <a:r>
              <a:rPr lang="fr-FR" sz="2199" dirty="0">
                <a:solidFill>
                  <a:srgbClr val="333333"/>
                </a:solidFill>
                <a:latin typeface="Montserrat"/>
                <a:sym typeface="Montserrat"/>
              </a:rPr>
              <a:t>température </a:t>
            </a:r>
            <a:r>
              <a:rPr lang="fr-FR" sz="2199" dirty="0">
                <a:solidFill>
                  <a:srgbClr val="333333"/>
                </a:solidFill>
                <a:latin typeface="Montserrat"/>
              </a:rPr>
              <a:t>≥</a:t>
            </a:r>
            <a:r>
              <a:rPr lang="fr-FR" sz="2400" dirty="0"/>
              <a:t> </a:t>
            </a: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38°</a:t>
            </a:r>
          </a:p>
          <a:p>
            <a:pPr marL="474976" lvl="1" indent="-237488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Si constipation persistante à J4 sans selles malgré prise de laxatifs per os</a:t>
            </a:r>
          </a:p>
          <a:p>
            <a:pPr marL="474976" lvl="1" indent="-237488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Si douleur avec EVA </a:t>
            </a:r>
            <a:r>
              <a:rPr lang="fr-FR" sz="2199" dirty="0">
                <a:solidFill>
                  <a:srgbClr val="333333"/>
                </a:solidFill>
                <a:latin typeface="Montserrat"/>
              </a:rPr>
              <a:t>≥ </a:t>
            </a: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</a:p>
          <a:p>
            <a:pPr marL="474976" lvl="1" indent="-237488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Si agitation toujours présente</a:t>
            </a:r>
          </a:p>
          <a:p>
            <a:pPr marL="474976" lvl="1" indent="-237488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Si gêne respiratoire</a:t>
            </a:r>
          </a:p>
          <a:p>
            <a:pPr marL="474976" lvl="1" indent="-237488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Si douleur de règles avec EVA </a:t>
            </a:r>
            <a:r>
              <a:rPr lang="fr-FR" sz="2199" dirty="0">
                <a:solidFill>
                  <a:srgbClr val="333333"/>
                </a:solidFill>
                <a:latin typeface="Montserrat"/>
              </a:rPr>
              <a:t>≥ </a:t>
            </a: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</a:p>
          <a:p>
            <a:pPr marL="474976" lvl="1" indent="-237488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…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6459206" y="378719"/>
            <a:ext cx="1742894" cy="584333"/>
            <a:chOff x="0" y="0"/>
            <a:chExt cx="1388597" cy="465550"/>
          </a:xfrm>
        </p:grpSpPr>
        <p:sp>
          <p:nvSpPr>
            <p:cNvPr id="36" name="Freeform 36">
              <a:hlinkClick r:id="rId2" action="ppaction://hlinksldjump"/>
            </p:cNvPr>
            <p:cNvSpPr/>
            <p:nvPr/>
          </p:nvSpPr>
          <p:spPr>
            <a:xfrm>
              <a:off x="0" y="0"/>
              <a:ext cx="1388597" cy="465550"/>
            </a:xfrm>
            <a:custGeom>
              <a:avLst/>
              <a:gdLst/>
              <a:ahLst/>
              <a:cxnLst/>
              <a:rect l="l" t="t" r="r" b="b"/>
              <a:pathLst>
                <a:path w="1388597" h="465550">
                  <a:moveTo>
                    <a:pt x="232775" y="0"/>
                  </a:moveTo>
                  <a:lnTo>
                    <a:pt x="1155822" y="0"/>
                  </a:lnTo>
                  <a:cubicBezTo>
                    <a:pt x="1217558" y="0"/>
                    <a:pt x="1276765" y="24524"/>
                    <a:pt x="1320419" y="68178"/>
                  </a:cubicBezTo>
                  <a:cubicBezTo>
                    <a:pt x="1364073" y="111832"/>
                    <a:pt x="1388597" y="171039"/>
                    <a:pt x="1388597" y="232775"/>
                  </a:cubicBezTo>
                  <a:lnTo>
                    <a:pt x="1388597" y="232775"/>
                  </a:lnTo>
                  <a:cubicBezTo>
                    <a:pt x="1388597" y="294511"/>
                    <a:pt x="1364073" y="353718"/>
                    <a:pt x="1320419" y="397372"/>
                  </a:cubicBezTo>
                  <a:cubicBezTo>
                    <a:pt x="1276765" y="441025"/>
                    <a:pt x="1217558" y="465550"/>
                    <a:pt x="1155822" y="465550"/>
                  </a:cubicBezTo>
                  <a:lnTo>
                    <a:pt x="232775" y="465550"/>
                  </a:lnTo>
                  <a:cubicBezTo>
                    <a:pt x="171039" y="465550"/>
                    <a:pt x="111832" y="441025"/>
                    <a:pt x="68178" y="397372"/>
                  </a:cubicBezTo>
                  <a:cubicBezTo>
                    <a:pt x="24524" y="353718"/>
                    <a:pt x="0" y="294511"/>
                    <a:pt x="0" y="232775"/>
                  </a:cubicBezTo>
                  <a:lnTo>
                    <a:pt x="0" y="232775"/>
                  </a:lnTo>
                  <a:cubicBezTo>
                    <a:pt x="0" y="171039"/>
                    <a:pt x="24524" y="111832"/>
                    <a:pt x="68178" y="68178"/>
                  </a:cubicBezTo>
                  <a:cubicBezTo>
                    <a:pt x="111832" y="24524"/>
                    <a:pt x="171039" y="0"/>
                    <a:pt x="232775" y="0"/>
                  </a:cubicBezTo>
                  <a:close/>
                </a:path>
              </a:pathLst>
            </a:custGeom>
            <a:solidFill>
              <a:srgbClr val="BDFF6C"/>
            </a:solidFill>
            <a:ln cap="rnd">
              <a:noFill/>
              <a:prstDash val="solid"/>
              <a:round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1388597" cy="503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6588122" y="484054"/>
            <a:ext cx="1699878" cy="354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80"/>
              </a:lnSpc>
              <a:spcBef>
                <a:spcPct val="0"/>
              </a:spcBef>
            </a:pPr>
            <a:r>
              <a:rPr lang="en-US" sz="105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2" action="ppaction://hlinksldjump"/>
              </a:rPr>
              <a:t>BONNES PRATIQUES DE PRESCRIPTION</a:t>
            </a:r>
          </a:p>
        </p:txBody>
      </p:sp>
      <p:sp>
        <p:nvSpPr>
          <p:cNvPr id="39" name="Freeform 39"/>
          <p:cNvSpPr/>
          <p:nvPr/>
        </p:nvSpPr>
        <p:spPr>
          <a:xfrm>
            <a:off x="0" y="0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5"/>
                </a:lnTo>
                <a:lnTo>
                  <a:pt x="0" y="16925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184452" y="60469"/>
            <a:ext cx="1524000" cy="1524000"/>
            <a:chOff x="0" y="0"/>
            <a:chExt cx="812800" cy="812800"/>
          </a:xfrm>
        </p:grpSpPr>
        <p:sp>
          <p:nvSpPr>
            <p:cNvPr id="41" name="Freeform 41">
              <a:hlinkClick r:id="rId8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FF99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43" name="Freeform 43"/>
          <p:cNvSpPr/>
          <p:nvPr/>
        </p:nvSpPr>
        <p:spPr>
          <a:xfrm>
            <a:off x="458703" y="378719"/>
            <a:ext cx="975498" cy="975498"/>
          </a:xfrm>
          <a:custGeom>
            <a:avLst/>
            <a:gdLst/>
            <a:ahLst/>
            <a:cxnLst/>
            <a:rect l="l" t="t" r="r" b="b"/>
            <a:pathLst>
              <a:path w="975498" h="975498">
                <a:moveTo>
                  <a:pt x="0" y="0"/>
                </a:moveTo>
                <a:lnTo>
                  <a:pt x="975498" y="0"/>
                </a:lnTo>
                <a:lnTo>
                  <a:pt x="975498" y="975498"/>
                </a:lnTo>
                <a:lnTo>
                  <a:pt x="0" y="9754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44" name="Group 44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1" action="ppaction://hlinksldjump"/>
                </a:rPr>
                <a:t>Page </a:t>
              </a:r>
              <a:r>
                <a:rPr lang="en-US" sz="1000" spc="3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1" action="ppaction://hlinksldjump"/>
                </a:rPr>
                <a:t>suivante</a:t>
              </a:r>
              <a:endParaRPr lang="en-US" sz="1000" spc="3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11" action="ppaction://hlinksldjump"/>
              </a:endParaRP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2" action="ppaction://hlinksldjump"/>
                </a:rPr>
                <a:t>Page précédente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7495" y="146953"/>
            <a:ext cx="6131555" cy="1233235"/>
            <a:chOff x="0" y="0"/>
            <a:chExt cx="1614895" cy="324803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1614895" cy="324803"/>
            </a:xfrm>
            <a:custGeom>
              <a:avLst/>
              <a:gdLst/>
              <a:ahLst/>
              <a:cxnLst/>
              <a:rect l="l" t="t" r="r" b="b"/>
              <a:pathLst>
                <a:path w="1614895" h="324803">
                  <a:moveTo>
                    <a:pt x="71970" y="0"/>
                  </a:moveTo>
                  <a:lnTo>
                    <a:pt x="1542925" y="0"/>
                  </a:lnTo>
                  <a:cubicBezTo>
                    <a:pt x="1562013" y="0"/>
                    <a:pt x="1580319" y="7583"/>
                    <a:pt x="1593816" y="21080"/>
                  </a:cubicBezTo>
                  <a:cubicBezTo>
                    <a:pt x="1607313" y="34577"/>
                    <a:pt x="1614895" y="52883"/>
                    <a:pt x="1614895" y="71970"/>
                  </a:cubicBezTo>
                  <a:lnTo>
                    <a:pt x="1614895" y="252832"/>
                  </a:lnTo>
                  <a:cubicBezTo>
                    <a:pt x="1614895" y="271920"/>
                    <a:pt x="1607313" y="290226"/>
                    <a:pt x="1593816" y="303723"/>
                  </a:cubicBezTo>
                  <a:cubicBezTo>
                    <a:pt x="1580319" y="317220"/>
                    <a:pt x="1562013" y="324803"/>
                    <a:pt x="1542925" y="324803"/>
                  </a:cubicBezTo>
                  <a:lnTo>
                    <a:pt x="71970" y="324803"/>
                  </a:lnTo>
                  <a:cubicBezTo>
                    <a:pt x="52883" y="324803"/>
                    <a:pt x="34577" y="317220"/>
                    <a:pt x="21080" y="303723"/>
                  </a:cubicBezTo>
                  <a:cubicBezTo>
                    <a:pt x="7583" y="290226"/>
                    <a:pt x="0" y="271920"/>
                    <a:pt x="0" y="252832"/>
                  </a:cubicBezTo>
                  <a:lnTo>
                    <a:pt x="0" y="71970"/>
                  </a:lnTo>
                  <a:cubicBezTo>
                    <a:pt x="0" y="52883"/>
                    <a:pt x="7583" y="34577"/>
                    <a:pt x="21080" y="21080"/>
                  </a:cubicBezTo>
                  <a:cubicBezTo>
                    <a:pt x="34577" y="7583"/>
                    <a:pt x="52883" y="0"/>
                    <a:pt x="71970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9EFF1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614895" cy="362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6" name="Freeform 6">
              <a:hlinkClick r:id="rId3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764254" y="1890719"/>
            <a:ext cx="13399546" cy="3586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Une prescription orale est :</a:t>
            </a:r>
          </a:p>
          <a:p>
            <a:pPr algn="l">
              <a:lnSpc>
                <a:spcPts val="3079"/>
              </a:lnSpc>
            </a:pPr>
            <a:endParaRPr lang="fr-FR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Acceptée exceptionnellement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Devant une situation d’urgence vitale, dans l’attente de l’arrivée imminente du prescripteur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Écrite et contre signée par le médecin le plus tôt possible (hors SAMU)</a:t>
            </a: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359"/>
              </a:lnSpc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9"/>
              </a:lnSpc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en-US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780597" y="494647"/>
            <a:ext cx="6125350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PRESCRIPTIONS ORALES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du médicament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6459206" y="378719"/>
            <a:ext cx="1742894" cy="584333"/>
            <a:chOff x="0" y="0"/>
            <a:chExt cx="1388597" cy="465550"/>
          </a:xfrm>
        </p:grpSpPr>
        <p:sp>
          <p:nvSpPr>
            <p:cNvPr id="24" name="Freeform 24">
              <a:hlinkClick r:id="rId2" action="ppaction://hlinksldjump"/>
            </p:cNvPr>
            <p:cNvSpPr/>
            <p:nvPr/>
          </p:nvSpPr>
          <p:spPr>
            <a:xfrm>
              <a:off x="0" y="0"/>
              <a:ext cx="1388597" cy="465550"/>
            </a:xfrm>
            <a:custGeom>
              <a:avLst/>
              <a:gdLst/>
              <a:ahLst/>
              <a:cxnLst/>
              <a:rect l="l" t="t" r="r" b="b"/>
              <a:pathLst>
                <a:path w="1388597" h="465550">
                  <a:moveTo>
                    <a:pt x="232775" y="0"/>
                  </a:moveTo>
                  <a:lnTo>
                    <a:pt x="1155822" y="0"/>
                  </a:lnTo>
                  <a:cubicBezTo>
                    <a:pt x="1217558" y="0"/>
                    <a:pt x="1276765" y="24524"/>
                    <a:pt x="1320419" y="68178"/>
                  </a:cubicBezTo>
                  <a:cubicBezTo>
                    <a:pt x="1364073" y="111832"/>
                    <a:pt x="1388597" y="171039"/>
                    <a:pt x="1388597" y="232775"/>
                  </a:cubicBezTo>
                  <a:lnTo>
                    <a:pt x="1388597" y="232775"/>
                  </a:lnTo>
                  <a:cubicBezTo>
                    <a:pt x="1388597" y="294511"/>
                    <a:pt x="1364073" y="353718"/>
                    <a:pt x="1320419" y="397372"/>
                  </a:cubicBezTo>
                  <a:cubicBezTo>
                    <a:pt x="1276765" y="441025"/>
                    <a:pt x="1217558" y="465550"/>
                    <a:pt x="1155822" y="465550"/>
                  </a:cubicBezTo>
                  <a:lnTo>
                    <a:pt x="232775" y="465550"/>
                  </a:lnTo>
                  <a:cubicBezTo>
                    <a:pt x="171039" y="465550"/>
                    <a:pt x="111832" y="441025"/>
                    <a:pt x="68178" y="397372"/>
                  </a:cubicBezTo>
                  <a:cubicBezTo>
                    <a:pt x="24524" y="353718"/>
                    <a:pt x="0" y="294511"/>
                    <a:pt x="0" y="232775"/>
                  </a:cubicBezTo>
                  <a:lnTo>
                    <a:pt x="0" y="232775"/>
                  </a:lnTo>
                  <a:cubicBezTo>
                    <a:pt x="0" y="171039"/>
                    <a:pt x="24524" y="111832"/>
                    <a:pt x="68178" y="68178"/>
                  </a:cubicBezTo>
                  <a:cubicBezTo>
                    <a:pt x="111832" y="24524"/>
                    <a:pt x="171039" y="0"/>
                    <a:pt x="232775" y="0"/>
                  </a:cubicBezTo>
                  <a:close/>
                </a:path>
              </a:pathLst>
            </a:custGeom>
            <a:solidFill>
              <a:srgbClr val="BDFF6C"/>
            </a:solidFill>
            <a:ln cap="rnd">
              <a:noFill/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388597" cy="503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6588122" y="484054"/>
            <a:ext cx="1699878" cy="37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80"/>
              </a:lnSpc>
              <a:spcBef>
                <a:spcPct val="0"/>
              </a:spcBef>
            </a:pPr>
            <a:r>
              <a:rPr lang="en-US" sz="1057" b="1" u="sng" dirty="0">
                <a:latin typeface="Montserrat Bold"/>
                <a:ea typeface="Montserrat Bold"/>
                <a:cs typeface="Montserrat Bold"/>
                <a:sym typeface="Montserrat Bold"/>
              </a:rPr>
              <a:t>BONNES PRATIQUES DE PRESCRIPTION</a:t>
            </a:r>
          </a:p>
        </p:txBody>
      </p:sp>
      <p:sp>
        <p:nvSpPr>
          <p:cNvPr id="27" name="Freeform 27"/>
          <p:cNvSpPr/>
          <p:nvPr/>
        </p:nvSpPr>
        <p:spPr>
          <a:xfrm>
            <a:off x="182595" y="17546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79197" y="17546"/>
            <a:ext cx="1524000" cy="1524000"/>
            <a:chOff x="0" y="0"/>
            <a:chExt cx="812800" cy="812800"/>
          </a:xfrm>
        </p:grpSpPr>
        <p:sp>
          <p:nvSpPr>
            <p:cNvPr id="29" name="Freeform 29">
              <a:hlinkClick r:id="rId5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EFF1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31" name="Freeform 31">
            <a:hlinkClick r:id="rId5" action="ppaction://hlinksldjump"/>
          </p:cNvPr>
          <p:cNvSpPr/>
          <p:nvPr/>
        </p:nvSpPr>
        <p:spPr>
          <a:xfrm>
            <a:off x="639856" y="281957"/>
            <a:ext cx="656773" cy="985776"/>
          </a:xfrm>
          <a:custGeom>
            <a:avLst/>
            <a:gdLst/>
            <a:ahLst/>
            <a:cxnLst/>
            <a:rect l="l" t="t" r="r" b="b"/>
            <a:pathLst>
              <a:path w="656773" h="985776">
                <a:moveTo>
                  <a:pt x="0" y="0"/>
                </a:moveTo>
                <a:lnTo>
                  <a:pt x="656773" y="0"/>
                </a:lnTo>
                <a:lnTo>
                  <a:pt x="656773" y="985776"/>
                </a:lnTo>
                <a:lnTo>
                  <a:pt x="0" y="9857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8" action="ppaction://hlinksldjump"/>
                </a:rPr>
                <a:t>Page précédente</a:t>
              </a:r>
            </a:p>
          </p:txBody>
        </p:sp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CEBE48D0-C594-3B3C-D05F-20F0AC643C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2400" y="4206390"/>
            <a:ext cx="8534400" cy="568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287692" y="5367585"/>
            <a:ext cx="2295403" cy="2328954"/>
            <a:chOff x="0" y="0"/>
            <a:chExt cx="783497" cy="794950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783497" cy="794950"/>
            </a:xfrm>
            <a:custGeom>
              <a:avLst/>
              <a:gdLst/>
              <a:ahLst/>
              <a:cxnLst/>
              <a:rect l="l" t="t" r="r" b="b"/>
              <a:pathLst>
                <a:path w="783497" h="794950">
                  <a:moveTo>
                    <a:pt x="580297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580297" y="794950"/>
                  </a:lnTo>
                  <a:lnTo>
                    <a:pt x="783497" y="397475"/>
                  </a:lnTo>
                  <a:lnTo>
                    <a:pt x="580297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69197" cy="833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676791" y="4622360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673393" y="4622360"/>
            <a:ext cx="1524000" cy="1524000"/>
            <a:chOff x="0" y="0"/>
            <a:chExt cx="812800" cy="812800"/>
          </a:xfrm>
        </p:grpSpPr>
        <p:sp>
          <p:nvSpPr>
            <p:cNvPr id="7" name="Freeform 7">
              <a:hlinkClick r:id="rId2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CBF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4588775" y="5315955"/>
            <a:ext cx="2295403" cy="2328954"/>
            <a:chOff x="0" y="0"/>
            <a:chExt cx="783497" cy="7949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83497" cy="794950"/>
            </a:xfrm>
            <a:custGeom>
              <a:avLst/>
              <a:gdLst/>
              <a:ahLst/>
              <a:cxnLst/>
              <a:rect l="l" t="t" r="r" b="b"/>
              <a:pathLst>
                <a:path w="783497" h="794950">
                  <a:moveTo>
                    <a:pt x="580297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580297" y="794950"/>
                  </a:lnTo>
                  <a:lnTo>
                    <a:pt x="783497" y="397475"/>
                  </a:lnTo>
                  <a:lnTo>
                    <a:pt x="580297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69197" cy="833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5013266" y="4566029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442679" y="146953"/>
            <a:ext cx="9335374" cy="881747"/>
            <a:chOff x="0" y="0"/>
            <a:chExt cx="2458699" cy="232230"/>
          </a:xfrm>
        </p:grpSpPr>
        <p:sp>
          <p:nvSpPr>
            <p:cNvPr id="14" name="Freeform 14">
              <a:hlinkClick r:id="rId4" action="ppaction://hlinksldjump"/>
            </p:cNvPr>
            <p:cNvSpPr/>
            <p:nvPr/>
          </p:nvSpPr>
          <p:spPr>
            <a:xfrm>
              <a:off x="0" y="0"/>
              <a:ext cx="2458699" cy="232230"/>
            </a:xfrm>
            <a:custGeom>
              <a:avLst/>
              <a:gdLst/>
              <a:ahLst/>
              <a:cxnLst/>
              <a:rect l="l" t="t" r="r" b="b"/>
              <a:pathLst>
                <a:path w="2458699" h="232230">
                  <a:moveTo>
                    <a:pt x="47271" y="0"/>
                  </a:moveTo>
                  <a:lnTo>
                    <a:pt x="2411429" y="0"/>
                  </a:lnTo>
                  <a:cubicBezTo>
                    <a:pt x="2423966" y="0"/>
                    <a:pt x="2435989" y="4980"/>
                    <a:pt x="2444854" y="13845"/>
                  </a:cubicBezTo>
                  <a:cubicBezTo>
                    <a:pt x="2453719" y="22710"/>
                    <a:pt x="2458699" y="34734"/>
                    <a:pt x="2458699" y="47271"/>
                  </a:cubicBezTo>
                  <a:lnTo>
                    <a:pt x="2458699" y="184959"/>
                  </a:lnTo>
                  <a:cubicBezTo>
                    <a:pt x="2458699" y="197496"/>
                    <a:pt x="2453719" y="209520"/>
                    <a:pt x="2444854" y="218385"/>
                  </a:cubicBezTo>
                  <a:cubicBezTo>
                    <a:pt x="2435989" y="227250"/>
                    <a:pt x="2423966" y="232230"/>
                    <a:pt x="2411429" y="232230"/>
                  </a:cubicBezTo>
                  <a:lnTo>
                    <a:pt x="47271" y="232230"/>
                  </a:lnTo>
                  <a:cubicBezTo>
                    <a:pt x="34734" y="232230"/>
                    <a:pt x="22710" y="227250"/>
                    <a:pt x="13845" y="218385"/>
                  </a:cubicBezTo>
                  <a:cubicBezTo>
                    <a:pt x="4980" y="209520"/>
                    <a:pt x="0" y="197496"/>
                    <a:pt x="0" y="184959"/>
                  </a:cubicBezTo>
                  <a:lnTo>
                    <a:pt x="0" y="47271"/>
                  </a:lnTo>
                  <a:cubicBezTo>
                    <a:pt x="0" y="34734"/>
                    <a:pt x="4980" y="22710"/>
                    <a:pt x="13845" y="13845"/>
                  </a:cubicBezTo>
                  <a:cubicBezTo>
                    <a:pt x="22710" y="4980"/>
                    <a:pt x="34734" y="0"/>
                    <a:pt x="47271" y="0"/>
                  </a:cubicBezTo>
                  <a:close/>
                </a:path>
              </a:pathLst>
            </a:custGeom>
            <a:solidFill>
              <a:srgbClr val="B1A1D0"/>
            </a:solidFill>
            <a:ln cap="rnd">
              <a:noFill/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458699" cy="2703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17" name="Freeform 17">
              <a:hlinkClick r:id="rId5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31" name="Freeform 31">
            <a:hlinkClick r:id="rId6" tooltip="https://www.has-sante.fr/upload/docs/application/pdf/2014-01/3ebat_guide_adm_reduit_261113.pdf"/>
          </p:cNvPr>
          <p:cNvSpPr/>
          <p:nvPr/>
        </p:nvSpPr>
        <p:spPr>
          <a:xfrm>
            <a:off x="13906776" y="9225610"/>
            <a:ext cx="1423586" cy="905669"/>
          </a:xfrm>
          <a:custGeom>
            <a:avLst/>
            <a:gdLst/>
            <a:ahLst/>
            <a:cxnLst/>
            <a:rect l="l" t="t" r="r" b="b"/>
            <a:pathLst>
              <a:path w="1423586" h="905669">
                <a:moveTo>
                  <a:pt x="0" y="0"/>
                </a:moveTo>
                <a:lnTo>
                  <a:pt x="1423586" y="0"/>
                </a:lnTo>
                <a:lnTo>
                  <a:pt x="1423586" y="905669"/>
                </a:lnTo>
                <a:lnTo>
                  <a:pt x="0" y="9056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2" name="Freeform 32">
            <a:hlinkClick r:id="rId2" action="ppaction://hlinksldjump"/>
          </p:cNvPr>
          <p:cNvSpPr/>
          <p:nvPr/>
        </p:nvSpPr>
        <p:spPr>
          <a:xfrm>
            <a:off x="9155544" y="4869805"/>
            <a:ext cx="613789" cy="1197637"/>
          </a:xfrm>
          <a:custGeom>
            <a:avLst/>
            <a:gdLst/>
            <a:ahLst/>
            <a:cxnLst/>
            <a:rect l="l" t="t" r="r" b="b"/>
            <a:pathLst>
              <a:path w="613789" h="1197637">
                <a:moveTo>
                  <a:pt x="0" y="0"/>
                </a:moveTo>
                <a:lnTo>
                  <a:pt x="613789" y="0"/>
                </a:lnTo>
                <a:lnTo>
                  <a:pt x="613789" y="1197636"/>
                </a:lnTo>
                <a:lnTo>
                  <a:pt x="0" y="119763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33" name="Group 33"/>
          <p:cNvGrpSpPr/>
          <p:nvPr/>
        </p:nvGrpSpPr>
        <p:grpSpPr>
          <a:xfrm rot="5400000">
            <a:off x="11768739" y="5367585"/>
            <a:ext cx="2295403" cy="2328954"/>
            <a:chOff x="0" y="0"/>
            <a:chExt cx="783497" cy="79495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83497" cy="794950"/>
            </a:xfrm>
            <a:custGeom>
              <a:avLst/>
              <a:gdLst/>
              <a:ahLst/>
              <a:cxnLst/>
              <a:rect l="l" t="t" r="r" b="b"/>
              <a:pathLst>
                <a:path w="783497" h="794950">
                  <a:moveTo>
                    <a:pt x="580297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580297" y="794950"/>
                  </a:lnTo>
                  <a:lnTo>
                    <a:pt x="783497" y="397475"/>
                  </a:lnTo>
                  <a:lnTo>
                    <a:pt x="580297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669197" cy="833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12150884" y="4622360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9" y="0"/>
                </a:lnTo>
                <a:lnTo>
                  <a:pt x="1695609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7" name="Group 37"/>
          <p:cNvGrpSpPr/>
          <p:nvPr/>
        </p:nvGrpSpPr>
        <p:grpSpPr>
          <a:xfrm>
            <a:off x="12154440" y="4622360"/>
            <a:ext cx="1524000" cy="1524000"/>
            <a:chOff x="0" y="0"/>
            <a:chExt cx="812800" cy="812800"/>
          </a:xfrm>
        </p:grpSpPr>
        <p:sp>
          <p:nvSpPr>
            <p:cNvPr id="38" name="Freeform 38">
              <a:hlinkClick r:id="rId9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1A8F0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40" name="Freeform 40">
            <a:hlinkClick r:id="rId9" action="ppaction://hlinksldjump"/>
          </p:cNvPr>
          <p:cNvSpPr/>
          <p:nvPr/>
        </p:nvSpPr>
        <p:spPr>
          <a:xfrm>
            <a:off x="12600892" y="4869805"/>
            <a:ext cx="631097" cy="922373"/>
          </a:xfrm>
          <a:custGeom>
            <a:avLst/>
            <a:gdLst/>
            <a:ahLst/>
            <a:cxnLst/>
            <a:rect l="l" t="t" r="r" b="b"/>
            <a:pathLst>
              <a:path w="631097" h="922373">
                <a:moveTo>
                  <a:pt x="0" y="0"/>
                </a:moveTo>
                <a:lnTo>
                  <a:pt x="631097" y="0"/>
                </a:lnTo>
                <a:lnTo>
                  <a:pt x="631097" y="922372"/>
                </a:lnTo>
                <a:lnTo>
                  <a:pt x="0" y="9223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5296464" y="4817115"/>
            <a:ext cx="1021827" cy="1021827"/>
          </a:xfrm>
          <a:custGeom>
            <a:avLst/>
            <a:gdLst/>
            <a:ahLst/>
            <a:cxnLst/>
            <a:rect l="l" t="t" r="r" b="b"/>
            <a:pathLst>
              <a:path w="1021827" h="1021827">
                <a:moveTo>
                  <a:pt x="0" y="0"/>
                </a:moveTo>
                <a:lnTo>
                  <a:pt x="1021827" y="0"/>
                </a:lnTo>
                <a:lnTo>
                  <a:pt x="1021827" y="1021828"/>
                </a:lnTo>
                <a:lnTo>
                  <a:pt x="0" y="10218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42" name="Group 42"/>
          <p:cNvGrpSpPr/>
          <p:nvPr/>
        </p:nvGrpSpPr>
        <p:grpSpPr>
          <a:xfrm>
            <a:off x="5016822" y="4566029"/>
            <a:ext cx="1524000" cy="1524000"/>
            <a:chOff x="0" y="0"/>
            <a:chExt cx="812800" cy="812800"/>
          </a:xfrm>
        </p:grpSpPr>
        <p:sp>
          <p:nvSpPr>
            <p:cNvPr id="43" name="Freeform 43">
              <a:hlinkClick r:id="rId13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1A8F0">
                <a:alpha val="52941"/>
              </a:srgbClr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246706" y="1794132"/>
            <a:ext cx="12253831" cy="2355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Dernière étape du circuit du médicament : étape critique</a:t>
            </a: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fr-FR" sz="2199" u="none" strike="noStrike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Objectifs : </a:t>
            </a:r>
          </a:p>
          <a:p>
            <a:pPr marL="474976" lvl="1" indent="-237488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Sécurisation de l’administration des médicaments</a:t>
            </a:r>
          </a:p>
          <a:p>
            <a:pPr marL="474976" lvl="1" indent="-237488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Réduction du risque d’erreur médicamenteuse</a:t>
            </a: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en-US" sz="2199" u="none" strike="noStrike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447040" y="318903"/>
            <a:ext cx="9326653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BONNES PRATIQUES D’ADMINISTRATION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5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5" action="ppaction://hlinksldjump"/>
              </a:rPr>
              <a:t>du médicament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826322" y="6480432"/>
            <a:ext cx="1905000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919"/>
              </a:lnSpc>
              <a:spcBef>
                <a:spcPct val="0"/>
              </a:spcBef>
            </a:pPr>
            <a:r>
              <a:rPr lang="en-US" sz="15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Règle</a:t>
            </a:r>
            <a:r>
              <a:rPr lang="en-US" sz="1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des 5B</a:t>
            </a:r>
            <a:endParaRPr lang="en-US" sz="15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  <a:hlinkClick r:id="rId13" action="ppaction://hlinksldjump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8467399" y="6527360"/>
            <a:ext cx="19050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919"/>
              </a:lnSpc>
              <a:spcBef>
                <a:spcPct val="0"/>
              </a:spcBef>
            </a:pPr>
            <a:r>
              <a:rPr lang="en-US" sz="1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Interruptions de </a:t>
            </a:r>
            <a:r>
              <a:rPr lang="en-US" sz="15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tâche</a:t>
            </a:r>
            <a:endParaRPr lang="en-US" sz="15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  <a:hlinkClick r:id="rId2" action="ppaction://hlinksldjump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1028700" y="9540721"/>
            <a:ext cx="12150988" cy="246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  <a:spcBef>
                <a:spcPct val="0"/>
              </a:spcBef>
            </a:pPr>
            <a:r>
              <a:rPr lang="en-US" sz="1482" b="1" i="1" spc="47">
                <a:solidFill>
                  <a:srgbClr val="000000"/>
                </a:solidFill>
                <a:latin typeface="Montserrat Semi-Bold Italics"/>
                <a:ea typeface="Montserrat Semi-Bold Italics"/>
                <a:cs typeface="Montserrat Semi-Bold Italics"/>
                <a:sym typeface="Montserrat Semi-Bold Italics"/>
              </a:rPr>
              <a:t>Pour aller plus loin : Référentiel HAS “outil de sécurisation et d’auto-évaluation de l’administration des médicaments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1963940" y="6536763"/>
            <a:ext cx="19050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919"/>
              </a:lnSpc>
              <a:spcBef>
                <a:spcPct val="0"/>
              </a:spcBef>
            </a:pPr>
            <a:r>
              <a:rPr lang="fr-FR" sz="1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Étape</a:t>
            </a:r>
            <a:r>
              <a:rPr lang="en-US" sz="1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-FR" sz="1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d’administration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69825" y="290115"/>
            <a:ext cx="3800546" cy="1108046"/>
            <a:chOff x="0" y="0"/>
            <a:chExt cx="1000967" cy="324803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1000967" cy="324803"/>
            </a:xfrm>
            <a:custGeom>
              <a:avLst/>
              <a:gdLst/>
              <a:ahLst/>
              <a:cxnLst/>
              <a:rect l="l" t="t" r="r" b="b"/>
              <a:pathLst>
                <a:path w="1000967" h="324803">
                  <a:moveTo>
                    <a:pt x="116112" y="0"/>
                  </a:moveTo>
                  <a:lnTo>
                    <a:pt x="884855" y="0"/>
                  </a:lnTo>
                  <a:cubicBezTo>
                    <a:pt x="948982" y="0"/>
                    <a:pt x="1000967" y="51985"/>
                    <a:pt x="1000967" y="116112"/>
                  </a:cubicBezTo>
                  <a:lnTo>
                    <a:pt x="1000967" y="208691"/>
                  </a:lnTo>
                  <a:cubicBezTo>
                    <a:pt x="1000967" y="272817"/>
                    <a:pt x="948982" y="324803"/>
                    <a:pt x="884855" y="324803"/>
                  </a:cubicBezTo>
                  <a:lnTo>
                    <a:pt x="116112" y="324803"/>
                  </a:lnTo>
                  <a:cubicBezTo>
                    <a:pt x="51985" y="324803"/>
                    <a:pt x="0" y="272817"/>
                    <a:pt x="0" y="208691"/>
                  </a:cubicBezTo>
                  <a:lnTo>
                    <a:pt x="0" y="116112"/>
                  </a:lnTo>
                  <a:cubicBezTo>
                    <a:pt x="0" y="51985"/>
                    <a:pt x="51985" y="0"/>
                    <a:pt x="116112" y="0"/>
                  </a:cubicBez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  <a:ln w="38100" cap="rnd">
              <a:solidFill>
                <a:srgbClr val="EDCBF6">
                  <a:alpha val="52941"/>
                </a:srgbClr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000967" cy="362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447546" y="2422971"/>
            <a:ext cx="4772498" cy="3992206"/>
            <a:chOff x="1109" y="-13452"/>
            <a:chExt cx="949474" cy="1147791"/>
          </a:xfrm>
          <a:solidFill>
            <a:srgbClr val="A0D8A7"/>
          </a:solidFill>
        </p:grpSpPr>
        <p:sp>
          <p:nvSpPr>
            <p:cNvPr id="9" name="Freeform 9"/>
            <p:cNvSpPr/>
            <p:nvPr/>
          </p:nvSpPr>
          <p:spPr>
            <a:xfrm>
              <a:off x="1109" y="-13452"/>
              <a:ext cx="949474" cy="1147791"/>
            </a:xfrm>
            <a:custGeom>
              <a:avLst/>
              <a:gdLst/>
              <a:ahLst/>
              <a:cxnLst/>
              <a:rect l="l" t="t" r="r" b="b"/>
              <a:pathLst>
                <a:path w="949474" h="1147791">
                  <a:moveTo>
                    <a:pt x="122409" y="0"/>
                  </a:moveTo>
                  <a:lnTo>
                    <a:pt x="827065" y="0"/>
                  </a:lnTo>
                  <a:cubicBezTo>
                    <a:pt x="859530" y="0"/>
                    <a:pt x="890665" y="12897"/>
                    <a:pt x="913621" y="35853"/>
                  </a:cubicBezTo>
                  <a:cubicBezTo>
                    <a:pt x="936577" y="58809"/>
                    <a:pt x="949474" y="89944"/>
                    <a:pt x="949474" y="122409"/>
                  </a:cubicBezTo>
                  <a:lnTo>
                    <a:pt x="949474" y="1025381"/>
                  </a:lnTo>
                  <a:cubicBezTo>
                    <a:pt x="949474" y="1092986"/>
                    <a:pt x="894670" y="1147791"/>
                    <a:pt x="827065" y="1147791"/>
                  </a:cubicBezTo>
                  <a:lnTo>
                    <a:pt x="122409" y="1147791"/>
                  </a:lnTo>
                  <a:cubicBezTo>
                    <a:pt x="89944" y="1147791"/>
                    <a:pt x="58809" y="1134894"/>
                    <a:pt x="35853" y="1111938"/>
                  </a:cubicBezTo>
                  <a:cubicBezTo>
                    <a:pt x="12897" y="1088982"/>
                    <a:pt x="0" y="1057846"/>
                    <a:pt x="0" y="1025381"/>
                  </a:cubicBezTo>
                  <a:lnTo>
                    <a:pt x="0" y="122409"/>
                  </a:lnTo>
                  <a:cubicBezTo>
                    <a:pt x="0" y="89944"/>
                    <a:pt x="12897" y="58809"/>
                    <a:pt x="35853" y="35853"/>
                  </a:cubicBezTo>
                  <a:cubicBezTo>
                    <a:pt x="58809" y="12897"/>
                    <a:pt x="89944" y="0"/>
                    <a:pt x="122409" y="0"/>
                  </a:cubicBezTo>
                  <a:close/>
                </a:path>
              </a:pathLst>
            </a:custGeom>
            <a:grpFill/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9741" y="50146"/>
              <a:ext cx="865593" cy="102528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fr-FR" sz="1999" b="1" strike="noStrike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Bon patient :</a:t>
              </a:r>
            </a:p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fr-FR" sz="1999" b="1" u="sng" strike="noStrike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identitovigilance</a:t>
              </a:r>
            </a:p>
            <a:p>
              <a:pPr marL="194309" lvl="1" algn="l">
                <a:lnSpc>
                  <a:spcPts val="2519"/>
                </a:lnSpc>
              </a:pPr>
              <a:endParaRPr lang="fr-FR" sz="1999" b="1" u="sng" dirty="0">
                <a:solidFill>
                  <a:srgbClr val="000000"/>
                </a:solidFill>
                <a:latin typeface="Montserrat Bold"/>
                <a:ea typeface="Montserrat"/>
                <a:cs typeface="Montserrat"/>
                <a:sym typeface="Montserrat Bold"/>
              </a:endParaRPr>
            </a:p>
            <a:p>
              <a:pPr marL="194309" lvl="1" algn="l">
                <a:lnSpc>
                  <a:spcPts val="2519"/>
                </a:lnSpc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Vérifier systématiquement l’identité :</a:t>
              </a:r>
            </a:p>
            <a:p>
              <a:pPr marL="388618" lvl="1" indent="-194309" algn="l">
                <a:lnSpc>
                  <a:spcPts val="2519"/>
                </a:lnSpc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Question ouverte (nom/prénom/date de naissance) si l’état du patient le permet</a:t>
              </a:r>
            </a:p>
            <a:p>
              <a:pPr marL="388618" lvl="1" indent="-194309" algn="l">
                <a:lnSpc>
                  <a:spcPts val="2519"/>
                </a:lnSpc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Bracelet d’identification</a:t>
              </a:r>
            </a:p>
            <a:p>
              <a:pPr marL="388618" lvl="1" indent="-194309" algn="l">
                <a:lnSpc>
                  <a:spcPts val="2519"/>
                </a:lnSpc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Photo sur le pilulier ou sur le DPI</a:t>
              </a:r>
            </a:p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 lang="en-US" sz="1799" u="none" strike="noStrik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888346" y="575215"/>
            <a:ext cx="3763505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RÈGLE DES 5 B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363200" y="6906227"/>
            <a:ext cx="3828682" cy="3194596"/>
            <a:chOff x="0" y="-28575"/>
            <a:chExt cx="933444" cy="841375"/>
          </a:xfrm>
        </p:grpSpPr>
        <p:sp>
          <p:nvSpPr>
            <p:cNvPr id="13" name="Freeform 13"/>
            <p:cNvSpPr/>
            <p:nvPr/>
          </p:nvSpPr>
          <p:spPr>
            <a:xfrm>
              <a:off x="0" y="-14287"/>
              <a:ext cx="933444" cy="812800"/>
            </a:xfrm>
            <a:custGeom>
              <a:avLst/>
              <a:gdLst/>
              <a:ahLst/>
              <a:cxnLst/>
              <a:rect l="l" t="t" r="r" b="b"/>
              <a:pathLst>
                <a:path w="933444" h="812800">
                  <a:moveTo>
                    <a:pt x="124511" y="0"/>
                  </a:moveTo>
                  <a:lnTo>
                    <a:pt x="808933" y="0"/>
                  </a:lnTo>
                  <a:cubicBezTo>
                    <a:pt x="841955" y="0"/>
                    <a:pt x="873625" y="13118"/>
                    <a:pt x="896975" y="36469"/>
                  </a:cubicBezTo>
                  <a:cubicBezTo>
                    <a:pt x="920326" y="59819"/>
                    <a:pt x="933444" y="91489"/>
                    <a:pt x="933444" y="124511"/>
                  </a:cubicBezTo>
                  <a:lnTo>
                    <a:pt x="933444" y="688289"/>
                  </a:lnTo>
                  <a:cubicBezTo>
                    <a:pt x="933444" y="721311"/>
                    <a:pt x="920326" y="752981"/>
                    <a:pt x="896975" y="776331"/>
                  </a:cubicBezTo>
                  <a:cubicBezTo>
                    <a:pt x="873625" y="799682"/>
                    <a:pt x="841955" y="812800"/>
                    <a:pt x="808933" y="812800"/>
                  </a:cubicBezTo>
                  <a:lnTo>
                    <a:pt x="124511" y="812800"/>
                  </a:lnTo>
                  <a:cubicBezTo>
                    <a:pt x="91489" y="812800"/>
                    <a:pt x="59819" y="799682"/>
                    <a:pt x="36469" y="776331"/>
                  </a:cubicBezTo>
                  <a:cubicBezTo>
                    <a:pt x="13118" y="752981"/>
                    <a:pt x="0" y="721311"/>
                    <a:pt x="0" y="688289"/>
                  </a:cubicBezTo>
                  <a:lnTo>
                    <a:pt x="0" y="124511"/>
                  </a:lnTo>
                  <a:cubicBezTo>
                    <a:pt x="0" y="91489"/>
                    <a:pt x="13118" y="59819"/>
                    <a:pt x="36469" y="36469"/>
                  </a:cubicBezTo>
                  <a:cubicBezTo>
                    <a:pt x="59819" y="13118"/>
                    <a:pt x="91489" y="0"/>
                    <a:pt x="124511" y="0"/>
                  </a:cubicBezTo>
                  <a:close/>
                </a:path>
              </a:pathLst>
            </a:custGeom>
            <a:solidFill>
              <a:srgbClr val="EDCBF6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33444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fr-FR" sz="1999" b="1" strike="noStrike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Bon Médicament</a:t>
              </a:r>
            </a:p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endParaRPr lang="fr-FR" sz="1999" b="1" strike="noStrike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marL="388618" lvl="1" indent="-194309" algn="l">
                <a:lnSpc>
                  <a:spcPts val="2519"/>
                </a:lnSpc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Vérifier la spécialité et son dosage lors du </a:t>
              </a:r>
              <a:r>
                <a:rPr lang="fr-FR" sz="1799" i="1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picking</a:t>
              </a: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lors de la préparation et juste avant l’administration</a:t>
              </a:r>
            </a:p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 lang="en-US" sz="1799" u="none" strike="noStrik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457444" y="2100137"/>
            <a:ext cx="3969335" cy="4705889"/>
            <a:chOff x="-19859" y="-70951"/>
            <a:chExt cx="909434" cy="1364210"/>
          </a:xfrm>
        </p:grpSpPr>
        <p:sp>
          <p:nvSpPr>
            <p:cNvPr id="16" name="Freeform 16"/>
            <p:cNvSpPr/>
            <p:nvPr/>
          </p:nvSpPr>
          <p:spPr>
            <a:xfrm>
              <a:off x="-19859" y="-45051"/>
              <a:ext cx="909434" cy="1292693"/>
            </a:xfrm>
            <a:custGeom>
              <a:avLst/>
              <a:gdLst/>
              <a:ahLst/>
              <a:cxnLst/>
              <a:rect l="l" t="t" r="r" b="b"/>
              <a:pathLst>
                <a:path w="909434" h="1292693">
                  <a:moveTo>
                    <a:pt x="127799" y="0"/>
                  </a:moveTo>
                  <a:lnTo>
                    <a:pt x="781635" y="0"/>
                  </a:lnTo>
                  <a:cubicBezTo>
                    <a:pt x="852216" y="0"/>
                    <a:pt x="909434" y="57217"/>
                    <a:pt x="909434" y="127799"/>
                  </a:cubicBezTo>
                  <a:lnTo>
                    <a:pt x="909434" y="1164894"/>
                  </a:lnTo>
                  <a:cubicBezTo>
                    <a:pt x="909434" y="1235476"/>
                    <a:pt x="852216" y="1292693"/>
                    <a:pt x="781635" y="1292693"/>
                  </a:cubicBezTo>
                  <a:lnTo>
                    <a:pt x="127799" y="1292693"/>
                  </a:lnTo>
                  <a:cubicBezTo>
                    <a:pt x="57217" y="1292693"/>
                    <a:pt x="0" y="1235476"/>
                    <a:pt x="0" y="1164894"/>
                  </a:cubicBezTo>
                  <a:lnTo>
                    <a:pt x="0" y="127799"/>
                  </a:lnTo>
                  <a:cubicBezTo>
                    <a:pt x="0" y="57217"/>
                    <a:pt x="57217" y="0"/>
                    <a:pt x="127799" y="0"/>
                  </a:cubicBezTo>
                  <a:close/>
                </a:path>
              </a:pathLst>
            </a:custGeom>
            <a:solidFill>
              <a:srgbClr val="FFCCCC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-19859" y="-70951"/>
              <a:ext cx="909434" cy="13642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fr-FR" sz="1799" b="1" u="none" strike="noStrike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Bonne dose</a:t>
              </a:r>
            </a:p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 lang="fr-FR" sz="1799" b="1" u="none" strike="noStrike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marL="388618" lvl="1" indent="-194309" algn="l">
                <a:lnSpc>
                  <a:spcPts val="2519"/>
                </a:lnSpc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Administration à la bonne concentration, dilution et dose du médicament prescrit</a:t>
              </a:r>
            </a:p>
            <a:p>
              <a:pPr marL="388618" lvl="1" indent="-194309" algn="l">
                <a:lnSpc>
                  <a:spcPts val="2519"/>
                </a:lnSpc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Questionner prescripteur ou pharmacien si dose différente de la dose habituelle</a:t>
              </a:r>
            </a:p>
            <a:p>
              <a:pPr marL="388618" lvl="1" indent="-194309" algn="l">
                <a:lnSpc>
                  <a:spcPts val="2519"/>
                </a:lnSpc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Attention au calcul de dose</a:t>
              </a:r>
            </a:p>
            <a:p>
              <a:pPr marL="388618" lvl="1" indent="-194309" algn="l">
                <a:lnSpc>
                  <a:spcPts val="2519"/>
                </a:lnSpc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Dose adaptée au patient</a:t>
              </a:r>
            </a:p>
            <a:p>
              <a:pPr marL="388618" lvl="1" indent="-194309" algn="l">
                <a:lnSpc>
                  <a:spcPts val="2519"/>
                </a:lnSpc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Double vérification pour médicament à risque ou doute sur calcul de dose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512960" y="244460"/>
            <a:ext cx="4063949" cy="2702808"/>
            <a:chOff x="0" y="-38100"/>
            <a:chExt cx="790741" cy="850900"/>
          </a:xfrm>
        </p:grpSpPr>
        <p:sp>
          <p:nvSpPr>
            <p:cNvPr id="19" name="Freeform 19"/>
            <p:cNvSpPr/>
            <p:nvPr/>
          </p:nvSpPr>
          <p:spPr>
            <a:xfrm>
              <a:off x="0" y="-19050"/>
              <a:ext cx="790741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42993" y="0"/>
                  </a:moveTo>
                  <a:lnTo>
                    <a:pt x="669807" y="0"/>
                  </a:lnTo>
                  <a:cubicBezTo>
                    <a:pt x="748780" y="0"/>
                    <a:pt x="812800" y="64020"/>
                    <a:pt x="812800" y="142993"/>
                  </a:cubicBezTo>
                  <a:lnTo>
                    <a:pt x="812800" y="669807"/>
                  </a:lnTo>
                  <a:cubicBezTo>
                    <a:pt x="812800" y="748780"/>
                    <a:pt x="748780" y="812800"/>
                    <a:pt x="669807" y="812800"/>
                  </a:cubicBezTo>
                  <a:lnTo>
                    <a:pt x="142993" y="812800"/>
                  </a:lnTo>
                  <a:cubicBezTo>
                    <a:pt x="64020" y="812800"/>
                    <a:pt x="0" y="748780"/>
                    <a:pt x="0" y="669807"/>
                  </a:cubicBezTo>
                  <a:lnTo>
                    <a:pt x="0" y="142993"/>
                  </a:lnTo>
                  <a:cubicBezTo>
                    <a:pt x="0" y="64020"/>
                    <a:pt x="64020" y="0"/>
                    <a:pt x="142993" y="0"/>
                  </a:cubicBezTo>
                  <a:close/>
                </a:path>
              </a:pathLst>
            </a:custGeom>
            <a:solidFill>
              <a:srgbClr val="F3E3A7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1791" y="-38100"/>
              <a:ext cx="767158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r>
                <a:rPr lang="fr-FR" sz="1799" b="1" u="none" strike="noStrike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Bonne voie</a:t>
              </a:r>
            </a:p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799" b="1" u="none" strike="noStrike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marL="388618" lvl="1" indent="-194309" algn="l">
                <a:lnSpc>
                  <a:spcPts val="251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Utiliser la voie prescrite</a:t>
              </a:r>
            </a:p>
            <a:p>
              <a:pPr marL="388618" lvl="1" indent="-194309" algn="l">
                <a:lnSpc>
                  <a:spcPts val="251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Voie appropriée et sécurisée</a:t>
              </a:r>
            </a:p>
            <a:p>
              <a:pPr marL="388618" lvl="1" indent="-194309" algn="l">
                <a:lnSpc>
                  <a:spcPts val="251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Connaitre les abréviations</a:t>
              </a:r>
            </a:p>
            <a:p>
              <a:pPr marL="194309" lvl="1" algn="l">
                <a:lnSpc>
                  <a:spcPts val="2519"/>
                </a:lnSpc>
                <a:spcBef>
                  <a:spcPct val="0"/>
                </a:spcBef>
              </a:pPr>
              <a:r>
                <a:rPr lang="fr-FR" sz="1799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  </a:t>
              </a: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(IM, IV, SC...)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203694" y="6906227"/>
            <a:ext cx="3969335" cy="3194596"/>
            <a:chOff x="0" y="-28575"/>
            <a:chExt cx="812800" cy="8413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42993" y="0"/>
                  </a:moveTo>
                  <a:lnTo>
                    <a:pt x="669807" y="0"/>
                  </a:lnTo>
                  <a:cubicBezTo>
                    <a:pt x="748780" y="0"/>
                    <a:pt x="812800" y="64020"/>
                    <a:pt x="812800" y="142993"/>
                  </a:cubicBezTo>
                  <a:lnTo>
                    <a:pt x="812800" y="669807"/>
                  </a:lnTo>
                  <a:cubicBezTo>
                    <a:pt x="812800" y="748780"/>
                    <a:pt x="748780" y="812800"/>
                    <a:pt x="669807" y="812800"/>
                  </a:cubicBezTo>
                  <a:lnTo>
                    <a:pt x="142993" y="812800"/>
                  </a:lnTo>
                  <a:cubicBezTo>
                    <a:pt x="64020" y="812800"/>
                    <a:pt x="0" y="748780"/>
                    <a:pt x="0" y="669807"/>
                  </a:cubicBezTo>
                  <a:lnTo>
                    <a:pt x="0" y="142993"/>
                  </a:lnTo>
                  <a:cubicBezTo>
                    <a:pt x="0" y="64020"/>
                    <a:pt x="64020" y="0"/>
                    <a:pt x="142993" y="0"/>
                  </a:cubicBezTo>
                  <a:close/>
                </a:path>
              </a:pathLst>
            </a:custGeom>
            <a:solidFill>
              <a:srgbClr val="9AD0F4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 b="1" strike="noStrike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Bon moment</a:t>
              </a:r>
            </a:p>
            <a:p>
              <a:pPr marL="0" lvl="0" indent="0" algn="ctr">
                <a:lnSpc>
                  <a:spcPts val="2799"/>
                </a:lnSpc>
                <a:spcBef>
                  <a:spcPct val="0"/>
                </a:spcBef>
              </a:pPr>
              <a:endParaRPr lang="fr-FR" sz="1999" b="1" strike="noStrike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marL="388618" lvl="1" indent="-194309" algn="l">
                <a:lnSpc>
                  <a:spcPts val="251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Administration au bon moment</a:t>
              </a:r>
            </a:p>
            <a:p>
              <a:pPr marL="388618" lvl="1" indent="-194309" algn="l">
                <a:lnSpc>
                  <a:spcPts val="251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Selon les besoins du patient</a:t>
              </a:r>
            </a:p>
            <a:p>
              <a:pPr marL="388618" lvl="1" indent="-194309" algn="l">
                <a:lnSpc>
                  <a:spcPts val="251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fr-FR" sz="1799" u="none" strike="noStrik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Selon les contraintes du traitement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6530980" y="399115"/>
            <a:ext cx="1653970" cy="464694"/>
            <a:chOff x="0" y="0"/>
            <a:chExt cx="973290" cy="273452"/>
          </a:xfrm>
        </p:grpSpPr>
        <p:sp>
          <p:nvSpPr>
            <p:cNvPr id="25" name="Freeform 25">
              <a:hlinkClick r:id="rId3" action="ppaction://hlinksldjump"/>
            </p:cNvPr>
            <p:cNvSpPr/>
            <p:nvPr/>
          </p:nvSpPr>
          <p:spPr>
            <a:xfrm>
              <a:off x="0" y="0"/>
              <a:ext cx="973290" cy="273452"/>
            </a:xfrm>
            <a:custGeom>
              <a:avLst/>
              <a:gdLst/>
              <a:ahLst/>
              <a:cxnLst/>
              <a:rect l="l" t="t" r="r" b="b"/>
              <a:pathLst>
                <a:path w="973290" h="273452">
                  <a:moveTo>
                    <a:pt x="136726" y="0"/>
                  </a:moveTo>
                  <a:lnTo>
                    <a:pt x="836564" y="0"/>
                  </a:lnTo>
                  <a:cubicBezTo>
                    <a:pt x="872826" y="0"/>
                    <a:pt x="907603" y="14405"/>
                    <a:pt x="933244" y="40046"/>
                  </a:cubicBezTo>
                  <a:cubicBezTo>
                    <a:pt x="958885" y="65687"/>
                    <a:pt x="973290" y="100464"/>
                    <a:pt x="973290" y="136726"/>
                  </a:cubicBezTo>
                  <a:lnTo>
                    <a:pt x="973290" y="136726"/>
                  </a:lnTo>
                  <a:cubicBezTo>
                    <a:pt x="973290" y="212238"/>
                    <a:pt x="912076" y="273452"/>
                    <a:pt x="836564" y="273452"/>
                  </a:cubicBezTo>
                  <a:lnTo>
                    <a:pt x="136726" y="273452"/>
                  </a:lnTo>
                  <a:cubicBezTo>
                    <a:pt x="61214" y="273452"/>
                    <a:pt x="0" y="212238"/>
                    <a:pt x="0" y="136726"/>
                  </a:cubicBezTo>
                  <a:lnTo>
                    <a:pt x="0" y="136726"/>
                  </a:lnTo>
                  <a:cubicBezTo>
                    <a:pt x="0" y="61214"/>
                    <a:pt x="61214" y="0"/>
                    <a:pt x="136726" y="0"/>
                  </a:cubicBezTo>
                  <a:close/>
                </a:path>
              </a:pathLst>
            </a:custGeom>
            <a:solidFill>
              <a:srgbClr val="B1A1D0"/>
            </a:solidFill>
            <a:ln cap="rnd">
              <a:noFill/>
              <a:prstDash val="solid"/>
              <a:round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973290" cy="3115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6380458" y="459899"/>
            <a:ext cx="1955015" cy="294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30"/>
              </a:lnSpc>
              <a:spcBef>
                <a:spcPct val="0"/>
              </a:spcBef>
            </a:pPr>
            <a:r>
              <a:rPr lang="en-US" sz="878" b="1" strike="noStrike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  <a:hlinkClick r:id="rId3" action="ppaction://hlinksldjump"/>
              </a:rPr>
              <a:t>BONNE PRATIQUES D’AMINISTRATION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29" name="Freeform 29">
              <a:hlinkClick r:id="rId4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du médicament</a:t>
            </a:r>
          </a:p>
        </p:txBody>
      </p:sp>
      <p:sp>
        <p:nvSpPr>
          <p:cNvPr id="44" name="Freeform 44"/>
          <p:cNvSpPr/>
          <p:nvPr/>
        </p:nvSpPr>
        <p:spPr>
          <a:xfrm>
            <a:off x="174217" y="60469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457415" y="311555"/>
            <a:ext cx="1021827" cy="1021827"/>
          </a:xfrm>
          <a:custGeom>
            <a:avLst/>
            <a:gdLst/>
            <a:ahLst/>
            <a:cxnLst/>
            <a:rect l="l" t="t" r="r" b="b"/>
            <a:pathLst>
              <a:path w="1021827" h="1021827">
                <a:moveTo>
                  <a:pt x="0" y="0"/>
                </a:moveTo>
                <a:lnTo>
                  <a:pt x="1021827" y="0"/>
                </a:lnTo>
                <a:lnTo>
                  <a:pt x="1021827" y="1021828"/>
                </a:lnTo>
                <a:lnTo>
                  <a:pt x="0" y="10218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46" name="Group 46"/>
          <p:cNvGrpSpPr/>
          <p:nvPr/>
        </p:nvGrpSpPr>
        <p:grpSpPr>
          <a:xfrm>
            <a:off x="177773" y="60469"/>
            <a:ext cx="1524000" cy="1524000"/>
            <a:chOff x="0" y="0"/>
            <a:chExt cx="812800" cy="812800"/>
          </a:xfrm>
        </p:grpSpPr>
        <p:sp>
          <p:nvSpPr>
            <p:cNvPr id="47" name="Freeform 47">
              <a:hlinkClick r:id="rId7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1A8F0">
                <a:alpha val="52941"/>
              </a:srgbClr>
            </a:solidFill>
          </p:spPr>
        </p:sp>
        <p:sp>
          <p:nvSpPr>
            <p:cNvPr id="48" name="TextBox 4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8" action="ppaction://hlinksldjump"/>
                </a:rPr>
                <a:t>Page suivante</a:t>
              </a:r>
            </a:p>
          </p:txBody>
        </p:sp>
      </p:grpSp>
      <p:pic>
        <p:nvPicPr>
          <p:cNvPr id="53" name="Image 52">
            <a:extLst>
              <a:ext uri="{FF2B5EF4-FFF2-40B4-BE49-F238E27FC236}">
                <a16:creationId xmlns:a16="http://schemas.microsoft.com/office/drawing/2014/main" id="{505C3BC0-6B0C-1878-FC52-B7A7D90B92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7740" y="3047469"/>
            <a:ext cx="3554383" cy="355438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37953" y="304444"/>
            <a:ext cx="6356810" cy="899600"/>
            <a:chOff x="0" y="0"/>
            <a:chExt cx="1571182" cy="236932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1571182" cy="236932"/>
            </a:xfrm>
            <a:custGeom>
              <a:avLst/>
              <a:gdLst/>
              <a:ahLst/>
              <a:cxnLst/>
              <a:rect l="l" t="t" r="r" b="b"/>
              <a:pathLst>
                <a:path w="1571182" h="236932">
                  <a:moveTo>
                    <a:pt x="73973" y="0"/>
                  </a:moveTo>
                  <a:lnTo>
                    <a:pt x="1497209" y="0"/>
                  </a:lnTo>
                  <a:cubicBezTo>
                    <a:pt x="1516828" y="0"/>
                    <a:pt x="1535643" y="7794"/>
                    <a:pt x="1549516" y="21666"/>
                  </a:cubicBezTo>
                  <a:cubicBezTo>
                    <a:pt x="1563388" y="35539"/>
                    <a:pt x="1571182" y="54354"/>
                    <a:pt x="1571182" y="73973"/>
                  </a:cubicBezTo>
                  <a:lnTo>
                    <a:pt x="1571182" y="162959"/>
                  </a:lnTo>
                  <a:cubicBezTo>
                    <a:pt x="1571182" y="203813"/>
                    <a:pt x="1538063" y="236932"/>
                    <a:pt x="1497209" y="236932"/>
                  </a:cubicBezTo>
                  <a:lnTo>
                    <a:pt x="73973" y="236932"/>
                  </a:lnTo>
                  <a:cubicBezTo>
                    <a:pt x="54354" y="236932"/>
                    <a:pt x="35539" y="229138"/>
                    <a:pt x="21666" y="215266"/>
                  </a:cubicBezTo>
                  <a:cubicBezTo>
                    <a:pt x="7794" y="201393"/>
                    <a:pt x="0" y="182578"/>
                    <a:pt x="0" y="162959"/>
                  </a:cubicBezTo>
                  <a:lnTo>
                    <a:pt x="0" y="73973"/>
                  </a:lnTo>
                  <a:cubicBezTo>
                    <a:pt x="0" y="54354"/>
                    <a:pt x="7794" y="35539"/>
                    <a:pt x="21666" y="21666"/>
                  </a:cubicBezTo>
                  <a:cubicBezTo>
                    <a:pt x="35539" y="7794"/>
                    <a:pt x="54354" y="0"/>
                    <a:pt x="7397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E1A8F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571182" cy="275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6" name="Freeform 6">
              <a:hlinkClick r:id="rId3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530980" y="399115"/>
            <a:ext cx="1653970" cy="464694"/>
            <a:chOff x="0" y="0"/>
            <a:chExt cx="973290" cy="273452"/>
          </a:xfrm>
        </p:grpSpPr>
        <p:sp>
          <p:nvSpPr>
            <p:cNvPr id="21" name="Freeform 21">
              <a:hlinkClick r:id="rId4" action="ppaction://hlinksldjump"/>
            </p:cNvPr>
            <p:cNvSpPr/>
            <p:nvPr/>
          </p:nvSpPr>
          <p:spPr>
            <a:xfrm>
              <a:off x="0" y="0"/>
              <a:ext cx="973290" cy="273452"/>
            </a:xfrm>
            <a:custGeom>
              <a:avLst/>
              <a:gdLst/>
              <a:ahLst/>
              <a:cxnLst/>
              <a:rect l="l" t="t" r="r" b="b"/>
              <a:pathLst>
                <a:path w="973290" h="273452">
                  <a:moveTo>
                    <a:pt x="136726" y="0"/>
                  </a:moveTo>
                  <a:lnTo>
                    <a:pt x="836564" y="0"/>
                  </a:lnTo>
                  <a:cubicBezTo>
                    <a:pt x="872826" y="0"/>
                    <a:pt x="907603" y="14405"/>
                    <a:pt x="933244" y="40046"/>
                  </a:cubicBezTo>
                  <a:cubicBezTo>
                    <a:pt x="958885" y="65687"/>
                    <a:pt x="973290" y="100464"/>
                    <a:pt x="973290" y="136726"/>
                  </a:cubicBezTo>
                  <a:lnTo>
                    <a:pt x="973290" y="136726"/>
                  </a:lnTo>
                  <a:cubicBezTo>
                    <a:pt x="973290" y="212238"/>
                    <a:pt x="912076" y="273452"/>
                    <a:pt x="836564" y="273452"/>
                  </a:cubicBezTo>
                  <a:lnTo>
                    <a:pt x="136726" y="273452"/>
                  </a:lnTo>
                  <a:cubicBezTo>
                    <a:pt x="61214" y="273452"/>
                    <a:pt x="0" y="212238"/>
                    <a:pt x="0" y="136726"/>
                  </a:cubicBezTo>
                  <a:lnTo>
                    <a:pt x="0" y="136726"/>
                  </a:lnTo>
                  <a:cubicBezTo>
                    <a:pt x="0" y="61214"/>
                    <a:pt x="61214" y="0"/>
                    <a:pt x="136726" y="0"/>
                  </a:cubicBezTo>
                  <a:close/>
                </a:path>
              </a:pathLst>
            </a:custGeom>
            <a:solidFill>
              <a:srgbClr val="B1A1D0"/>
            </a:solidFill>
            <a:ln cap="rnd">
              <a:noFill/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973290" cy="3115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9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94885" y="3709318"/>
            <a:ext cx="2319674" cy="1268572"/>
            <a:chOff x="0" y="-38100"/>
            <a:chExt cx="812800" cy="444500"/>
          </a:xfrm>
        </p:grpSpPr>
        <p:sp>
          <p:nvSpPr>
            <p:cNvPr id="25" name="Freeform 25"/>
            <p:cNvSpPr/>
            <p:nvPr/>
          </p:nvSpPr>
          <p:spPr>
            <a:xfrm>
              <a:off x="0" y="-1905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5F5F5"/>
            </a:solidFill>
            <a:ln w="38100" cap="sq">
              <a:solidFill>
                <a:srgbClr val="E1A8F0"/>
              </a:solidFill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r>
                <a:rPr lang="fr-FR" sz="2200" b="1" spc="70" dirty="0">
                  <a:solidFill>
                    <a:srgbClr val="E1A8F0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Barrière</a:t>
              </a:r>
              <a:r>
                <a:rPr lang="en-US" sz="2200" b="1" spc="70" dirty="0">
                  <a:solidFill>
                    <a:srgbClr val="E1A8F0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 visuelle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046877" y="3651762"/>
            <a:ext cx="2319674" cy="1268572"/>
            <a:chOff x="0" y="-38100"/>
            <a:chExt cx="812800" cy="444500"/>
          </a:xfrm>
        </p:grpSpPr>
        <p:sp>
          <p:nvSpPr>
            <p:cNvPr id="28" name="Freeform 28"/>
            <p:cNvSpPr/>
            <p:nvPr/>
          </p:nvSpPr>
          <p:spPr>
            <a:xfrm>
              <a:off x="0" y="-1905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5F5F5"/>
            </a:solidFill>
            <a:ln w="38100" cap="sq">
              <a:solidFill>
                <a:srgbClr val="E1A8F0"/>
              </a:solidFill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r>
                <a:rPr lang="en-US" sz="2200" b="1" spc="70" dirty="0">
                  <a:solidFill>
                    <a:srgbClr val="E1A8F0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Gestion du téléphone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5251223" y="5350832"/>
            <a:ext cx="2131844" cy="2126106"/>
          </a:xfrm>
          <a:custGeom>
            <a:avLst/>
            <a:gdLst/>
            <a:ahLst/>
            <a:cxnLst/>
            <a:rect l="l" t="t" r="r" b="b"/>
            <a:pathLst>
              <a:path w="2131844" h="2126106">
                <a:moveTo>
                  <a:pt x="0" y="0"/>
                </a:moveTo>
                <a:lnTo>
                  <a:pt x="2131844" y="0"/>
                </a:lnTo>
                <a:lnTo>
                  <a:pt x="2131844" y="2126106"/>
                </a:lnTo>
                <a:lnTo>
                  <a:pt x="0" y="21261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8355853" y="3691523"/>
            <a:ext cx="3452820" cy="1482723"/>
            <a:chOff x="6002" y="5862"/>
            <a:chExt cx="1108564" cy="519537"/>
          </a:xfrm>
        </p:grpSpPr>
        <p:sp>
          <p:nvSpPr>
            <p:cNvPr id="32" name="Freeform 32"/>
            <p:cNvSpPr/>
            <p:nvPr/>
          </p:nvSpPr>
          <p:spPr>
            <a:xfrm>
              <a:off x="6002" y="10980"/>
              <a:ext cx="1103254" cy="481437"/>
            </a:xfrm>
            <a:custGeom>
              <a:avLst/>
              <a:gdLst/>
              <a:ahLst/>
              <a:cxnLst/>
              <a:rect l="l" t="t" r="r" b="b"/>
              <a:pathLst>
                <a:path w="1103254" h="481437">
                  <a:moveTo>
                    <a:pt x="900054" y="0"/>
                  </a:moveTo>
                  <a:cubicBezTo>
                    <a:pt x="1012278" y="0"/>
                    <a:pt x="1103254" y="107773"/>
                    <a:pt x="1103254" y="240719"/>
                  </a:cubicBezTo>
                  <a:cubicBezTo>
                    <a:pt x="1103254" y="373664"/>
                    <a:pt x="1012278" y="481437"/>
                    <a:pt x="900054" y="481437"/>
                  </a:cubicBezTo>
                  <a:lnTo>
                    <a:pt x="203200" y="481437"/>
                  </a:lnTo>
                  <a:cubicBezTo>
                    <a:pt x="90976" y="481437"/>
                    <a:pt x="0" y="373664"/>
                    <a:pt x="0" y="240719"/>
                  </a:cubicBezTo>
                  <a:cubicBezTo>
                    <a:pt x="0" y="10777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5F5F5"/>
            </a:solidFill>
            <a:ln w="38100" cap="sq">
              <a:solidFill>
                <a:srgbClr val="E1A8F0"/>
              </a:solidFill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1312" y="5862"/>
              <a:ext cx="1103254" cy="5195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r>
                <a:rPr lang="fr-FR" sz="2200" b="1" spc="70" dirty="0">
                  <a:solidFill>
                    <a:srgbClr val="E1A8F0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Sensibilisation</a:t>
              </a:r>
              <a:r>
                <a:rPr lang="en-US" sz="2200" b="1" spc="70" dirty="0">
                  <a:solidFill>
                    <a:srgbClr val="E1A8F0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 des soignants et des patients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23023" y="5421239"/>
            <a:ext cx="1999677" cy="1982180"/>
          </a:xfrm>
          <a:custGeom>
            <a:avLst/>
            <a:gdLst/>
            <a:ahLst/>
            <a:cxnLst/>
            <a:rect l="l" t="t" r="r" b="b"/>
            <a:pathLst>
              <a:path w="1999677" h="1982180">
                <a:moveTo>
                  <a:pt x="0" y="0"/>
                </a:moveTo>
                <a:lnTo>
                  <a:pt x="1999677" y="0"/>
                </a:lnTo>
                <a:lnTo>
                  <a:pt x="1999677" y="1982180"/>
                </a:lnTo>
                <a:lnTo>
                  <a:pt x="0" y="19821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>
            <a:hlinkClick r:id="rId9" action="ppaction://hlinksldjump"/>
          </p:cNvPr>
          <p:cNvSpPr/>
          <p:nvPr/>
        </p:nvSpPr>
        <p:spPr>
          <a:xfrm>
            <a:off x="13199140" y="1886439"/>
            <a:ext cx="4784060" cy="6711959"/>
          </a:xfrm>
          <a:custGeom>
            <a:avLst/>
            <a:gdLst/>
            <a:ahLst/>
            <a:cxnLst/>
            <a:rect l="l" t="t" r="r" b="b"/>
            <a:pathLst>
              <a:path w="4577037" h="6762987">
                <a:moveTo>
                  <a:pt x="0" y="0"/>
                </a:moveTo>
                <a:lnTo>
                  <a:pt x="4577037" y="0"/>
                </a:lnTo>
                <a:lnTo>
                  <a:pt x="4577037" y="6762987"/>
                </a:lnTo>
                <a:lnTo>
                  <a:pt x="0" y="67629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823" t="-1164" r="-823"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0358117" y="5723104"/>
            <a:ext cx="2378976" cy="1689073"/>
          </a:xfrm>
          <a:custGeom>
            <a:avLst/>
            <a:gdLst/>
            <a:ahLst/>
            <a:cxnLst/>
            <a:rect l="l" t="t" r="r" b="b"/>
            <a:pathLst>
              <a:path w="2378976" h="1689073">
                <a:moveTo>
                  <a:pt x="0" y="0"/>
                </a:moveTo>
                <a:lnTo>
                  <a:pt x="2378977" y="0"/>
                </a:lnTo>
                <a:lnTo>
                  <a:pt x="2378977" y="1689073"/>
                </a:lnTo>
                <a:lnTo>
                  <a:pt x="0" y="168907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1937953" y="487152"/>
            <a:ext cx="6356810" cy="534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INTERRUPTIONS DE TACHE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du médicament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380458" y="459899"/>
            <a:ext cx="1955015" cy="294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30"/>
              </a:lnSpc>
              <a:spcBef>
                <a:spcPct val="0"/>
              </a:spcBef>
            </a:pPr>
            <a:r>
              <a:rPr lang="en-US" sz="878" b="1" strike="noStrike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  <a:hlinkClick r:id="rId4" action="ppaction://hlinksldjump"/>
              </a:rPr>
              <a:t>BONNE PRATIQUES D’AMINISTRATION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28020" y="1766157"/>
            <a:ext cx="12555021" cy="2355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orrespond à l’arrêt inopiné, provisoire ou définitif d’une activité humaine. </a:t>
            </a:r>
          </a:p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fr-FR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Elle entraine une perte de concentration et peut conduire à des erreurs auprès de nos usagers</a:t>
            </a: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fr-FR" sz="2199" u="none" strike="noStrike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74976" lvl="1" indent="-237488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sng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Points clés de vigilance :</a:t>
            </a: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en-US" sz="2199" u="sng" strike="noStrike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942159" y="8470214"/>
            <a:ext cx="15121732" cy="1162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sng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En </a:t>
            </a:r>
            <a:r>
              <a:rPr lang="en-US" sz="2199" u="sng" strike="noStrike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cas</a:t>
            </a:r>
            <a:r>
              <a:rPr lang="en-US" sz="2199" u="sng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99" u="sng" strike="noStrike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d’interruption</a:t>
            </a:r>
            <a:r>
              <a:rPr lang="en-US" sz="2199" u="sng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:</a:t>
            </a:r>
          </a:p>
          <a:p>
            <a:pPr marL="932176" lvl="2" indent="-237488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b="1" u="none" strike="noStrike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Arrêter</a:t>
            </a:r>
            <a:r>
              <a:rPr lang="en-US" sz="2199" b="1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99" b="1" u="none" strike="noStrike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immediatement</a:t>
            </a:r>
            <a:r>
              <a:rPr lang="en-US" sz="2199" b="1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sz="2199" u="none" strike="noStrike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tâche</a:t>
            </a:r>
            <a:r>
              <a:rPr lang="en-US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99" u="none" strike="noStrike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199" u="none" strike="noStrik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99" u="none" strike="noStrike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cours</a:t>
            </a:r>
            <a:endParaRPr lang="en-US" sz="2199" u="none" strike="noStrike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32176" lvl="2" indent="-237488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b="1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Se poser et </a:t>
            </a:r>
            <a:r>
              <a:rPr lang="en-US" sz="2199" b="1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reprendre</a:t>
            </a:r>
            <a:r>
              <a:rPr lang="en-US" sz="2199" b="1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2199" b="1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tâche</a:t>
            </a:r>
            <a:r>
              <a:rPr lang="en-US" sz="2199" b="1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du début</a:t>
            </a:r>
            <a:endParaRPr lang="en-US" sz="2199" b="1" u="none" strike="noStrike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10725481" y="6141293"/>
            <a:ext cx="1644247" cy="542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0"/>
              </a:lnSpc>
            </a:pPr>
            <a:r>
              <a:rPr lang="en-US" sz="1557" b="1" spc="49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Est-ce urgent ?</a:t>
            </a:r>
          </a:p>
          <a:p>
            <a:pPr algn="ctr">
              <a:lnSpc>
                <a:spcPts val="2180"/>
              </a:lnSpc>
              <a:spcBef>
                <a:spcPct val="0"/>
              </a:spcBef>
            </a:pPr>
            <a:r>
              <a:rPr lang="en-US" sz="1557" b="1" spc="49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Est-ce justifié?</a:t>
            </a:r>
          </a:p>
        </p:txBody>
      </p:sp>
      <p:sp>
        <p:nvSpPr>
          <p:cNvPr id="43" name="Freeform 43"/>
          <p:cNvSpPr/>
          <p:nvPr/>
        </p:nvSpPr>
        <p:spPr>
          <a:xfrm>
            <a:off x="239076" y="17546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9" y="0"/>
                </a:lnTo>
                <a:lnTo>
                  <a:pt x="1695609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44" name="Group 44"/>
          <p:cNvGrpSpPr/>
          <p:nvPr/>
        </p:nvGrpSpPr>
        <p:grpSpPr>
          <a:xfrm>
            <a:off x="266700" y="68489"/>
            <a:ext cx="1524000" cy="1524000"/>
            <a:chOff x="0" y="0"/>
            <a:chExt cx="812800" cy="812800"/>
          </a:xfrm>
        </p:grpSpPr>
        <p:sp>
          <p:nvSpPr>
            <p:cNvPr id="45" name="Freeform 45">
              <a:hlinkClick r:id="rId13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DCBF6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 dirty="0"/>
            </a:p>
          </p:txBody>
        </p:sp>
      </p:grpSp>
      <p:sp>
        <p:nvSpPr>
          <p:cNvPr id="47" name="Freeform 47">
            <a:hlinkClick r:id="rId13" action="ppaction://hlinksldjump"/>
          </p:cNvPr>
          <p:cNvSpPr/>
          <p:nvPr/>
        </p:nvSpPr>
        <p:spPr>
          <a:xfrm>
            <a:off x="779986" y="231671"/>
            <a:ext cx="613789" cy="1197637"/>
          </a:xfrm>
          <a:custGeom>
            <a:avLst/>
            <a:gdLst/>
            <a:ahLst/>
            <a:cxnLst/>
            <a:rect l="l" t="t" r="r" b="b"/>
            <a:pathLst>
              <a:path w="613789" h="1197637">
                <a:moveTo>
                  <a:pt x="0" y="0"/>
                </a:moveTo>
                <a:lnTo>
                  <a:pt x="613789" y="0"/>
                </a:lnTo>
                <a:lnTo>
                  <a:pt x="613789" y="1197636"/>
                </a:lnTo>
                <a:lnTo>
                  <a:pt x="0" y="119763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grpSp>
        <p:nvGrpSpPr>
          <p:cNvPr id="48" name="Group 48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50" name="TextBox 50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5" action="ppaction://hlinksldjump"/>
                </a:rPr>
                <a:t>Page suivante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6" action="ppaction://hlinksldjump"/>
                </a:rPr>
                <a:t>Page précédente</a:t>
              </a:r>
            </a:p>
          </p:txBody>
        </p:sp>
      </p:grpSp>
      <p:sp>
        <p:nvSpPr>
          <p:cNvPr id="54" name="AutoShape 2">
            <a:extLst>
              <a:ext uri="{FF2B5EF4-FFF2-40B4-BE49-F238E27FC236}">
                <a16:creationId xmlns:a16="http://schemas.microsoft.com/office/drawing/2014/main" id="{B81BB84C-263F-FC09-5347-E6E4F6BBBC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D33B48FC-A9B0-4140-0D68-449F8CE801B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2587" y="5174246"/>
            <a:ext cx="3772512" cy="2831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78864" y="158641"/>
            <a:ext cx="6717712" cy="9651528"/>
          </a:xfrm>
          <a:custGeom>
            <a:avLst/>
            <a:gdLst/>
            <a:ahLst/>
            <a:cxnLst/>
            <a:rect l="l" t="t" r="r" b="b"/>
            <a:pathLst>
              <a:path w="6717712" h="9651528">
                <a:moveTo>
                  <a:pt x="0" y="0"/>
                </a:moveTo>
                <a:lnTo>
                  <a:pt x="6717712" y="0"/>
                </a:lnTo>
                <a:lnTo>
                  <a:pt x="6717712" y="9651527"/>
                </a:lnTo>
                <a:lnTo>
                  <a:pt x="0" y="96515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37511" y="10060499"/>
            <a:ext cx="5559065" cy="139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8"/>
              </a:lnSpc>
            </a:pPr>
            <a:r>
              <a:rPr lang="en-US" sz="834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(1) L’interruption de tâche lors de l’administration des médicaments – Haute Autorité de Santé (HAS) – Janvier 2016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6530980" y="399115"/>
            <a:ext cx="1653970" cy="464694"/>
            <a:chOff x="0" y="0"/>
            <a:chExt cx="973290" cy="273452"/>
          </a:xfrm>
        </p:grpSpPr>
        <p:sp>
          <p:nvSpPr>
            <p:cNvPr id="5" name="Freeform 5">
              <a:hlinkClick r:id="rId3" action="ppaction://hlinksldjump"/>
            </p:cNvPr>
            <p:cNvSpPr/>
            <p:nvPr/>
          </p:nvSpPr>
          <p:spPr>
            <a:xfrm>
              <a:off x="0" y="0"/>
              <a:ext cx="973290" cy="273452"/>
            </a:xfrm>
            <a:custGeom>
              <a:avLst/>
              <a:gdLst/>
              <a:ahLst/>
              <a:cxnLst/>
              <a:rect l="l" t="t" r="r" b="b"/>
              <a:pathLst>
                <a:path w="973290" h="273452">
                  <a:moveTo>
                    <a:pt x="136726" y="0"/>
                  </a:moveTo>
                  <a:lnTo>
                    <a:pt x="836564" y="0"/>
                  </a:lnTo>
                  <a:cubicBezTo>
                    <a:pt x="872826" y="0"/>
                    <a:pt x="907603" y="14405"/>
                    <a:pt x="933244" y="40046"/>
                  </a:cubicBezTo>
                  <a:cubicBezTo>
                    <a:pt x="958885" y="65687"/>
                    <a:pt x="973290" y="100464"/>
                    <a:pt x="973290" y="136726"/>
                  </a:cubicBezTo>
                  <a:lnTo>
                    <a:pt x="973290" y="136726"/>
                  </a:lnTo>
                  <a:cubicBezTo>
                    <a:pt x="973290" y="212238"/>
                    <a:pt x="912076" y="273452"/>
                    <a:pt x="836564" y="273452"/>
                  </a:cubicBezTo>
                  <a:lnTo>
                    <a:pt x="136726" y="273452"/>
                  </a:lnTo>
                  <a:cubicBezTo>
                    <a:pt x="61214" y="273452"/>
                    <a:pt x="0" y="212238"/>
                    <a:pt x="0" y="136726"/>
                  </a:cubicBezTo>
                  <a:lnTo>
                    <a:pt x="0" y="136726"/>
                  </a:lnTo>
                  <a:cubicBezTo>
                    <a:pt x="0" y="61214"/>
                    <a:pt x="61214" y="0"/>
                    <a:pt x="136726" y="0"/>
                  </a:cubicBezTo>
                  <a:close/>
                </a:path>
              </a:pathLst>
            </a:custGeom>
            <a:solidFill>
              <a:srgbClr val="B1A1D0"/>
            </a:solidFill>
            <a:ln cap="rnd">
              <a:noFill/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973290" cy="3115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9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380458" y="459899"/>
            <a:ext cx="1955015" cy="294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30"/>
              </a:lnSpc>
              <a:spcBef>
                <a:spcPct val="0"/>
              </a:spcBef>
            </a:pPr>
            <a:r>
              <a:rPr lang="en-US" sz="878" b="1" strike="noStrike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  <a:hlinkClick r:id="rId3" action="ppaction://hlinksldjump"/>
              </a:rPr>
              <a:t>BONNE PRATIQUES D’AMINISTRATION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4" action="ppaction://hlinksldjump"/>
                </a:rPr>
                <a:t>Page suivante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5" action="ppaction://hlinksldjump"/>
                </a:rPr>
                <a:t>Page précédente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6609" y="223629"/>
            <a:ext cx="6712936" cy="881747"/>
            <a:chOff x="0" y="0"/>
            <a:chExt cx="1768016" cy="232230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1768016" cy="232230"/>
            </a:xfrm>
            <a:custGeom>
              <a:avLst/>
              <a:gdLst/>
              <a:ahLst/>
              <a:cxnLst/>
              <a:rect l="l" t="t" r="r" b="b"/>
              <a:pathLst>
                <a:path w="1768016" h="232230">
                  <a:moveTo>
                    <a:pt x="65737" y="0"/>
                  </a:moveTo>
                  <a:lnTo>
                    <a:pt x="1702279" y="0"/>
                  </a:lnTo>
                  <a:cubicBezTo>
                    <a:pt x="1719713" y="0"/>
                    <a:pt x="1736434" y="6926"/>
                    <a:pt x="1748762" y="19254"/>
                  </a:cubicBezTo>
                  <a:cubicBezTo>
                    <a:pt x="1761090" y="31582"/>
                    <a:pt x="1768016" y="48303"/>
                    <a:pt x="1768016" y="65737"/>
                  </a:cubicBezTo>
                  <a:lnTo>
                    <a:pt x="1768016" y="166493"/>
                  </a:lnTo>
                  <a:cubicBezTo>
                    <a:pt x="1768016" y="202798"/>
                    <a:pt x="1738585" y="232230"/>
                    <a:pt x="1702279" y="232230"/>
                  </a:cubicBezTo>
                  <a:lnTo>
                    <a:pt x="65737" y="232230"/>
                  </a:lnTo>
                  <a:cubicBezTo>
                    <a:pt x="48303" y="232230"/>
                    <a:pt x="31582" y="225304"/>
                    <a:pt x="19254" y="212976"/>
                  </a:cubicBezTo>
                  <a:cubicBezTo>
                    <a:pt x="6926" y="200648"/>
                    <a:pt x="0" y="183927"/>
                    <a:pt x="0" y="166493"/>
                  </a:cubicBezTo>
                  <a:lnTo>
                    <a:pt x="0" y="65737"/>
                  </a:lnTo>
                  <a:cubicBezTo>
                    <a:pt x="0" y="48303"/>
                    <a:pt x="6926" y="31582"/>
                    <a:pt x="19254" y="19254"/>
                  </a:cubicBezTo>
                  <a:cubicBezTo>
                    <a:pt x="31582" y="6926"/>
                    <a:pt x="48303" y="0"/>
                    <a:pt x="65737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E1A8F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768016" cy="2703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9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6" name="Freeform 6">
              <a:hlinkClick r:id="rId3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 dirty="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08748" y="1638300"/>
            <a:ext cx="17670505" cy="7921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fr-FR" sz="2199" b="1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Bonnes pratique d’administration, </a:t>
            </a:r>
            <a:r>
              <a:rPr lang="fr-FR" sz="2199" b="1" i="1" dirty="0">
                <a:solidFill>
                  <a:srgbClr val="333333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focus voie orale </a:t>
            </a:r>
            <a:r>
              <a:rPr lang="fr-FR" sz="2199" b="1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algn="l">
              <a:lnSpc>
                <a:spcPts val="3079"/>
              </a:lnSpc>
            </a:pPr>
            <a:endParaRPr lang="fr-FR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Adapter les formes galéniques</a:t>
            </a:r>
          </a:p>
          <a:p>
            <a:pPr marL="949952" lvl="2" indent="-316651" algn="l">
              <a:lnSpc>
                <a:spcPts val="3079"/>
              </a:lnSpc>
              <a:buFont typeface="Arial"/>
              <a:buChar char="⚬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Si nécessaire, ouvrir les gélules ou écraser les comprimés après avoir vérifié que cette manipulation est autorisée (auprès de la PUI ou sur le site de l’OMEDIT) </a:t>
            </a:r>
          </a:p>
          <a:p>
            <a:pPr algn="l">
              <a:lnSpc>
                <a:spcPts val="3079"/>
              </a:lnSpc>
            </a:pPr>
            <a:endParaRPr lang="fr-FR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Ne pas </a:t>
            </a:r>
            <a:r>
              <a:rPr lang="fr-FR" sz="21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déblistériser</a:t>
            </a: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les formes orales à l’avance : chaque médicament doit être identifiable jusqu’à l’administration</a:t>
            </a:r>
          </a:p>
          <a:p>
            <a:pPr algn="l">
              <a:lnSpc>
                <a:spcPts val="3079"/>
              </a:lnSpc>
            </a:pPr>
            <a:endParaRPr lang="fr-FR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Favoriser la prise avec un verre d’eau</a:t>
            </a:r>
          </a:p>
          <a:p>
            <a:pPr algn="l">
              <a:lnSpc>
                <a:spcPts val="3079"/>
              </a:lnSpc>
            </a:pPr>
            <a:endParaRPr lang="fr-FR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Être vigilant si mélange avec l’alimentation</a:t>
            </a:r>
          </a:p>
          <a:p>
            <a:pPr marL="949952" lvl="2" indent="-316651" algn="l">
              <a:lnSpc>
                <a:spcPts val="3079"/>
              </a:lnSpc>
              <a:buFont typeface="Arial"/>
              <a:buChar char="⚬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Privilégier compote ou yaourt</a:t>
            </a:r>
          </a:p>
          <a:p>
            <a:pPr marL="949952" lvl="2" indent="-316651" algn="l">
              <a:lnSpc>
                <a:spcPts val="3079"/>
              </a:lnSpc>
              <a:buFont typeface="Arial"/>
              <a:buChar char="⚬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Ne pas mélanger avec des grandes quantités</a:t>
            </a:r>
          </a:p>
          <a:p>
            <a:pPr marL="949952" lvl="2" indent="-316651" algn="l">
              <a:lnSpc>
                <a:spcPts val="3079"/>
              </a:lnSpc>
              <a:buFont typeface="Arial"/>
              <a:buChar char="⚬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Ne pas mélanger avec des aliments chauds (thermosensibles = détruits par la chaleur)</a:t>
            </a:r>
          </a:p>
          <a:p>
            <a:pPr algn="l">
              <a:lnSpc>
                <a:spcPts val="3079"/>
              </a:lnSpc>
            </a:pPr>
            <a:endParaRPr lang="fr-FR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Activité distincte du repas</a:t>
            </a:r>
          </a:p>
          <a:p>
            <a:pPr algn="l">
              <a:lnSpc>
                <a:spcPts val="3079"/>
              </a:lnSpc>
            </a:pPr>
            <a:endParaRPr lang="fr-FR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b="1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En cas de </a:t>
            </a:r>
            <a:r>
              <a:rPr lang="fr-FR" sz="2199" b="1" u="sng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non administration </a:t>
            </a:r>
            <a:r>
              <a:rPr lang="fr-FR" sz="2199" b="1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d’un médicament, le motif doit être renseigné dans le plan de soins sur Sillage®</a:t>
            </a:r>
          </a:p>
          <a:p>
            <a:pPr algn="l">
              <a:lnSpc>
                <a:spcPts val="3079"/>
              </a:lnSpc>
            </a:pPr>
            <a:endParaRPr lang="fr-FR" sz="21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Ne pas laisser de médicament à portée des patients, vigilance lors de la phase de distribution des traitements</a:t>
            </a:r>
          </a:p>
        </p:txBody>
      </p:sp>
      <p:sp>
        <p:nvSpPr>
          <p:cNvPr id="21" name="Freeform 21">
            <a:hlinkClick r:id="rId4" tooltip="https://www.omedit-normandie.fr/boite-a-outils/bon-usage/liste-des-medicaments-ecrasables/liste-des-medicaments-ecrasables,3184,3511.html"/>
          </p:cNvPr>
          <p:cNvSpPr/>
          <p:nvPr/>
        </p:nvSpPr>
        <p:spPr>
          <a:xfrm>
            <a:off x="7576234" y="3238500"/>
            <a:ext cx="1101680" cy="384654"/>
          </a:xfrm>
          <a:custGeom>
            <a:avLst/>
            <a:gdLst/>
            <a:ahLst/>
            <a:cxnLst/>
            <a:rect l="l" t="t" r="r" b="b"/>
            <a:pathLst>
              <a:path w="1101680" h="384654">
                <a:moveTo>
                  <a:pt x="0" y="0"/>
                </a:moveTo>
                <a:lnTo>
                  <a:pt x="1101680" y="0"/>
                </a:lnTo>
                <a:lnTo>
                  <a:pt x="1101680" y="384654"/>
                </a:lnTo>
                <a:lnTo>
                  <a:pt x="0" y="3846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22" name="Freeform 22"/>
          <p:cNvSpPr/>
          <p:nvPr/>
        </p:nvSpPr>
        <p:spPr>
          <a:xfrm>
            <a:off x="14952226" y="4762500"/>
            <a:ext cx="2518987" cy="3352800"/>
          </a:xfrm>
          <a:custGeom>
            <a:avLst/>
            <a:gdLst/>
            <a:ahLst/>
            <a:cxnLst/>
            <a:rect l="l" t="t" r="r" b="b"/>
            <a:pathLst>
              <a:path w="3277657" h="4256505">
                <a:moveTo>
                  <a:pt x="0" y="0"/>
                </a:moveTo>
                <a:lnTo>
                  <a:pt x="3277657" y="0"/>
                </a:lnTo>
                <a:lnTo>
                  <a:pt x="3277657" y="4256505"/>
                </a:lnTo>
                <a:lnTo>
                  <a:pt x="0" y="42565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988241" y="395579"/>
            <a:ext cx="6689673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L’ETAPE  D’ADMINISTRATION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du médicament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6530980" y="399115"/>
            <a:ext cx="1653970" cy="464694"/>
            <a:chOff x="0" y="0"/>
            <a:chExt cx="973290" cy="273452"/>
          </a:xfrm>
        </p:grpSpPr>
        <p:sp>
          <p:nvSpPr>
            <p:cNvPr id="26" name="Freeform 26">
              <a:hlinkClick r:id="rId7" action="ppaction://hlinksldjump"/>
            </p:cNvPr>
            <p:cNvSpPr/>
            <p:nvPr/>
          </p:nvSpPr>
          <p:spPr>
            <a:xfrm>
              <a:off x="0" y="0"/>
              <a:ext cx="973290" cy="273452"/>
            </a:xfrm>
            <a:custGeom>
              <a:avLst/>
              <a:gdLst/>
              <a:ahLst/>
              <a:cxnLst/>
              <a:rect l="l" t="t" r="r" b="b"/>
              <a:pathLst>
                <a:path w="973290" h="273452">
                  <a:moveTo>
                    <a:pt x="136726" y="0"/>
                  </a:moveTo>
                  <a:lnTo>
                    <a:pt x="836564" y="0"/>
                  </a:lnTo>
                  <a:cubicBezTo>
                    <a:pt x="872826" y="0"/>
                    <a:pt x="907603" y="14405"/>
                    <a:pt x="933244" y="40046"/>
                  </a:cubicBezTo>
                  <a:cubicBezTo>
                    <a:pt x="958885" y="65687"/>
                    <a:pt x="973290" y="100464"/>
                    <a:pt x="973290" y="136726"/>
                  </a:cubicBezTo>
                  <a:lnTo>
                    <a:pt x="973290" y="136726"/>
                  </a:lnTo>
                  <a:cubicBezTo>
                    <a:pt x="973290" y="212238"/>
                    <a:pt x="912076" y="273452"/>
                    <a:pt x="836564" y="273452"/>
                  </a:cubicBezTo>
                  <a:lnTo>
                    <a:pt x="136726" y="273452"/>
                  </a:lnTo>
                  <a:cubicBezTo>
                    <a:pt x="61214" y="273452"/>
                    <a:pt x="0" y="212238"/>
                    <a:pt x="0" y="136726"/>
                  </a:cubicBezTo>
                  <a:lnTo>
                    <a:pt x="0" y="136726"/>
                  </a:lnTo>
                  <a:cubicBezTo>
                    <a:pt x="0" y="61214"/>
                    <a:pt x="61214" y="0"/>
                    <a:pt x="136726" y="0"/>
                  </a:cubicBezTo>
                  <a:close/>
                </a:path>
              </a:pathLst>
            </a:custGeom>
            <a:solidFill>
              <a:srgbClr val="B1A1D0"/>
            </a:solidFill>
            <a:ln cap="rnd">
              <a:noFill/>
              <a:prstDash val="solid"/>
              <a:round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973290" cy="3115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6380458" y="459899"/>
            <a:ext cx="1955015" cy="294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30"/>
              </a:lnSpc>
              <a:spcBef>
                <a:spcPct val="0"/>
              </a:spcBef>
            </a:pPr>
            <a:r>
              <a:rPr lang="en-US" sz="878" b="1" strike="noStrike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  <a:hlinkClick r:id="rId7" action="ppaction://hlinksldjump"/>
              </a:rPr>
              <a:t>BONNE PRATIQUES D’AMINISTRATION</a:t>
            </a:r>
          </a:p>
        </p:txBody>
      </p:sp>
      <p:sp>
        <p:nvSpPr>
          <p:cNvPr id="29" name="Freeform 29"/>
          <p:cNvSpPr/>
          <p:nvPr/>
        </p:nvSpPr>
        <p:spPr>
          <a:xfrm>
            <a:off x="276020" y="-21573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228553" y="62690"/>
            <a:ext cx="1524000" cy="1524000"/>
            <a:chOff x="0" y="0"/>
            <a:chExt cx="812800" cy="812800"/>
          </a:xfrm>
        </p:grpSpPr>
        <p:sp>
          <p:nvSpPr>
            <p:cNvPr id="31" name="Freeform 31">
              <a:hlinkClick r:id="rId9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1A8F0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33" name="Freeform 33">
            <a:hlinkClick r:id="rId9" action="ppaction://hlinksldjump"/>
          </p:cNvPr>
          <p:cNvSpPr/>
          <p:nvPr/>
        </p:nvSpPr>
        <p:spPr>
          <a:xfrm>
            <a:off x="675004" y="354185"/>
            <a:ext cx="631097" cy="922373"/>
          </a:xfrm>
          <a:custGeom>
            <a:avLst/>
            <a:gdLst/>
            <a:ahLst/>
            <a:cxnLst/>
            <a:rect l="l" t="t" r="r" b="b"/>
            <a:pathLst>
              <a:path w="631097" h="922373">
                <a:moveTo>
                  <a:pt x="0" y="0"/>
                </a:moveTo>
                <a:lnTo>
                  <a:pt x="631097" y="0"/>
                </a:lnTo>
                <a:lnTo>
                  <a:pt x="631097" y="922372"/>
                </a:lnTo>
                <a:lnTo>
                  <a:pt x="0" y="9223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>
            <a:off x="106697" y="9520001"/>
            <a:ext cx="858805" cy="766999"/>
            <a:chOff x="0" y="0"/>
            <a:chExt cx="1089261" cy="97281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2" action="ppaction://hlinksldjump"/>
                </a:rPr>
                <a:t>Page précédente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9431673" y="5893426"/>
            <a:ext cx="2295403" cy="2328954"/>
            <a:chOff x="0" y="0"/>
            <a:chExt cx="783497" cy="794950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783497" cy="794950"/>
            </a:xfrm>
            <a:custGeom>
              <a:avLst/>
              <a:gdLst/>
              <a:ahLst/>
              <a:cxnLst/>
              <a:rect l="l" t="t" r="r" b="b"/>
              <a:pathLst>
                <a:path w="783497" h="794950">
                  <a:moveTo>
                    <a:pt x="580297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580297" y="794950"/>
                  </a:lnTo>
                  <a:lnTo>
                    <a:pt x="783497" y="397475"/>
                  </a:lnTo>
                  <a:lnTo>
                    <a:pt x="580297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669197" cy="823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820772" y="5148201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817374" y="5148201"/>
            <a:ext cx="1524000" cy="15240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4B7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5685595" y="5888724"/>
            <a:ext cx="2295403" cy="2328954"/>
            <a:chOff x="0" y="0"/>
            <a:chExt cx="783497" cy="794950"/>
          </a:xfrm>
        </p:grpSpPr>
        <p:sp>
          <p:nvSpPr>
            <p:cNvPr id="10" name="Freeform 10">
              <a:hlinkClick r:id="rId4" action="ppaction://hlinksldjump"/>
            </p:cNvPr>
            <p:cNvSpPr/>
            <p:nvPr/>
          </p:nvSpPr>
          <p:spPr>
            <a:xfrm>
              <a:off x="0" y="0"/>
              <a:ext cx="783497" cy="794950"/>
            </a:xfrm>
            <a:custGeom>
              <a:avLst/>
              <a:gdLst/>
              <a:ahLst/>
              <a:cxnLst/>
              <a:rect l="l" t="t" r="r" b="b"/>
              <a:pathLst>
                <a:path w="783497" h="794950">
                  <a:moveTo>
                    <a:pt x="580297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580297" y="794950"/>
                  </a:lnTo>
                  <a:lnTo>
                    <a:pt x="783497" y="397475"/>
                  </a:lnTo>
                  <a:lnTo>
                    <a:pt x="5802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669197" cy="823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6067740" y="5143500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9" y="0"/>
                </a:lnTo>
                <a:lnTo>
                  <a:pt x="1695609" y="1692525"/>
                </a:lnTo>
                <a:lnTo>
                  <a:pt x="0" y="1692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6071297" y="5143500"/>
            <a:ext cx="1524000" cy="1524000"/>
            <a:chOff x="0" y="0"/>
            <a:chExt cx="812800" cy="812800"/>
          </a:xfrm>
        </p:grpSpPr>
        <p:sp>
          <p:nvSpPr>
            <p:cNvPr id="14" name="Freeform 14">
              <a:hlinkClick r:id="rId4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398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16" name="Freeform 16">
            <a:hlinkClick r:id="rId4" action="ppaction://hlinksldjump"/>
          </p:cNvPr>
          <p:cNvSpPr/>
          <p:nvPr/>
        </p:nvSpPr>
        <p:spPr>
          <a:xfrm>
            <a:off x="6327146" y="5520826"/>
            <a:ext cx="1012300" cy="769348"/>
          </a:xfrm>
          <a:custGeom>
            <a:avLst/>
            <a:gdLst/>
            <a:ahLst/>
            <a:cxnLst/>
            <a:rect l="l" t="t" r="r" b="b"/>
            <a:pathLst>
              <a:path w="1012300" h="769348">
                <a:moveTo>
                  <a:pt x="0" y="0"/>
                </a:moveTo>
                <a:lnTo>
                  <a:pt x="1012301" y="0"/>
                </a:lnTo>
                <a:lnTo>
                  <a:pt x="1012301" y="769348"/>
                </a:lnTo>
                <a:lnTo>
                  <a:pt x="0" y="7693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hlinkClick r:id="rId2" action="ppaction://hlinksldjump"/>
          </p:cNvPr>
          <p:cNvSpPr/>
          <p:nvPr/>
        </p:nvSpPr>
        <p:spPr>
          <a:xfrm>
            <a:off x="10169366" y="5525527"/>
            <a:ext cx="767721" cy="763534"/>
          </a:xfrm>
          <a:custGeom>
            <a:avLst/>
            <a:gdLst/>
            <a:ahLst/>
            <a:cxnLst/>
            <a:rect l="l" t="t" r="r" b="b"/>
            <a:pathLst>
              <a:path w="767721" h="763534">
                <a:moveTo>
                  <a:pt x="0" y="0"/>
                </a:moveTo>
                <a:lnTo>
                  <a:pt x="767721" y="0"/>
                </a:lnTo>
                <a:lnTo>
                  <a:pt x="767721" y="763534"/>
                </a:lnTo>
                <a:lnTo>
                  <a:pt x="0" y="7635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998818" y="146953"/>
            <a:ext cx="7707517" cy="1233235"/>
            <a:chOff x="0" y="0"/>
            <a:chExt cx="2029963" cy="324803"/>
          </a:xfrm>
        </p:grpSpPr>
        <p:sp>
          <p:nvSpPr>
            <p:cNvPr id="19" name="Freeform 19">
              <a:hlinkClick r:id="rId9" action="ppaction://hlinksldjump"/>
            </p:cNvPr>
            <p:cNvSpPr/>
            <p:nvPr/>
          </p:nvSpPr>
          <p:spPr>
            <a:xfrm>
              <a:off x="0" y="0"/>
              <a:ext cx="2029963" cy="324803"/>
            </a:xfrm>
            <a:custGeom>
              <a:avLst/>
              <a:gdLst/>
              <a:ahLst/>
              <a:cxnLst/>
              <a:rect l="l" t="t" r="r" b="b"/>
              <a:pathLst>
                <a:path w="2029963" h="324803">
                  <a:moveTo>
                    <a:pt x="57254" y="0"/>
                  </a:moveTo>
                  <a:lnTo>
                    <a:pt x="1972709" y="0"/>
                  </a:lnTo>
                  <a:cubicBezTo>
                    <a:pt x="1987894" y="0"/>
                    <a:pt x="2002457" y="6032"/>
                    <a:pt x="2013194" y="16769"/>
                  </a:cubicBezTo>
                  <a:cubicBezTo>
                    <a:pt x="2023931" y="27507"/>
                    <a:pt x="2029963" y="42070"/>
                    <a:pt x="2029963" y="57254"/>
                  </a:cubicBezTo>
                  <a:lnTo>
                    <a:pt x="2029963" y="267548"/>
                  </a:lnTo>
                  <a:cubicBezTo>
                    <a:pt x="2029963" y="299169"/>
                    <a:pt x="2004330" y="324803"/>
                    <a:pt x="1972709" y="324803"/>
                  </a:cubicBezTo>
                  <a:lnTo>
                    <a:pt x="57254" y="324803"/>
                  </a:lnTo>
                  <a:cubicBezTo>
                    <a:pt x="25634" y="324803"/>
                    <a:pt x="0" y="299169"/>
                    <a:pt x="0" y="267548"/>
                  </a:cubicBezTo>
                  <a:lnTo>
                    <a:pt x="0" y="57254"/>
                  </a:lnTo>
                  <a:cubicBezTo>
                    <a:pt x="0" y="25634"/>
                    <a:pt x="25634" y="0"/>
                    <a:pt x="5725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2029963" cy="372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22" name="Freeform 22">
              <a:hlinkClick r:id="rId10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998818" y="494647"/>
            <a:ext cx="7707516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BON USAGE DES ANTIBIOTIQUES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46706" y="1716467"/>
            <a:ext cx="12253831" cy="3198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fr-FR" sz="2199" b="1" u="sng" dirty="0">
                <a:solidFill>
                  <a:srgbClr val="333333"/>
                </a:solidFill>
                <a:latin typeface="Montserrat" panose="020B0604020202020204" charset="0"/>
                <a:ea typeface="Open Sans"/>
                <a:cs typeface="Open Sans"/>
                <a:sym typeface="Open Sans"/>
              </a:rPr>
              <a:t>Objectifs :</a:t>
            </a:r>
            <a:r>
              <a:rPr lang="fr-FR" sz="2199" dirty="0">
                <a:solidFill>
                  <a:srgbClr val="333333"/>
                </a:solidFill>
                <a:latin typeface="Montserrat" panose="020B0604020202020204" charset="0"/>
                <a:ea typeface="Open Sans"/>
                <a:cs typeface="Open Sans"/>
                <a:sym typeface="Open Sans"/>
              </a:rPr>
              <a:t> Améliorer le bon usage des antibiotiques afin de  :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 panose="020B0604020202020204" charset="0"/>
                <a:ea typeface="Open Sans"/>
                <a:cs typeface="Open Sans"/>
                <a:sym typeface="Open Sans"/>
              </a:rPr>
              <a:t>Limiter l’antibiorésistance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 panose="020B0604020202020204" charset="0"/>
                <a:ea typeface="Open Sans"/>
                <a:cs typeface="Open Sans"/>
                <a:sym typeface="Open Sans"/>
              </a:rPr>
              <a:t>Sécuriser les prescriptions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fr-FR" sz="2199" dirty="0">
                <a:solidFill>
                  <a:srgbClr val="333333"/>
                </a:solidFill>
                <a:latin typeface="Montserrat" panose="020B0604020202020204" charset="0"/>
                <a:ea typeface="Open Sans"/>
                <a:cs typeface="Open Sans"/>
                <a:sym typeface="Open Sans"/>
              </a:rPr>
              <a:t>Harmoniser les pratiques professionnelles</a:t>
            </a:r>
          </a:p>
          <a:p>
            <a:pPr algn="l">
              <a:lnSpc>
                <a:spcPts val="3079"/>
              </a:lnSpc>
            </a:pPr>
            <a:endParaRPr lang="fr-FR" sz="2199" dirty="0">
              <a:solidFill>
                <a:srgbClr val="333333"/>
              </a:solidFill>
              <a:latin typeface="Montserrat" panose="020B0604020202020204" charset="0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59"/>
              </a:lnSpc>
            </a:pPr>
            <a:r>
              <a:rPr lang="fr-FR" sz="2399" dirty="0">
                <a:solidFill>
                  <a:srgbClr val="333333"/>
                </a:solidFill>
                <a:latin typeface="Montserrat" panose="020B0604020202020204" charset="0"/>
                <a:ea typeface="Open Sans"/>
                <a:cs typeface="Open Sans"/>
                <a:sym typeface="Open Sans"/>
              </a:rPr>
              <a:t> Chaque prescription doit être </a:t>
            </a:r>
            <a:r>
              <a:rPr lang="fr-FR" sz="2399" b="1" dirty="0">
                <a:solidFill>
                  <a:srgbClr val="333333"/>
                </a:solidFill>
                <a:latin typeface="Montserrat" panose="020B0604020202020204" charset="0"/>
                <a:ea typeface="Open Sans Bold"/>
                <a:cs typeface="Open Sans Bold"/>
                <a:sym typeface="Open Sans Bold"/>
              </a:rPr>
              <a:t>justifiée, documentée et réévaluée</a:t>
            </a:r>
          </a:p>
          <a:p>
            <a:pPr algn="l">
              <a:lnSpc>
                <a:spcPts val="3079"/>
              </a:lnSpc>
            </a:pPr>
            <a:endParaRPr lang="en-US" sz="2399" b="1" dirty="0">
              <a:solidFill>
                <a:srgbClr val="333333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en-US" sz="2399" b="1" dirty="0">
              <a:solidFill>
                <a:srgbClr val="333333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9498613" y="6847970"/>
            <a:ext cx="2083787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9" dirty="0">
                <a:solidFill>
                  <a:srgbClr val="333333"/>
                </a:solidFill>
                <a:latin typeface="Montserrat"/>
                <a:sym typeface="Open Sans Bold"/>
              </a:rPr>
              <a:t>Bon usage </a:t>
            </a:r>
            <a:r>
              <a:rPr lang="en-US" sz="1599" dirty="0" err="1">
                <a:solidFill>
                  <a:srgbClr val="333333"/>
                </a:solidFill>
                <a:latin typeface="Montserrat"/>
                <a:sym typeface="Open Sans Bold"/>
              </a:rPr>
              <a:t>en</a:t>
            </a:r>
            <a:r>
              <a:rPr lang="en-US" sz="1599" dirty="0">
                <a:solidFill>
                  <a:srgbClr val="333333"/>
                </a:solidFill>
                <a:latin typeface="Montserrat"/>
                <a:sym typeface="Open Sans Bold"/>
              </a:rPr>
              <a:t> pratique : check list HAS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10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10" action="ppaction://hlinksldjump"/>
              </a:rPr>
              <a:t>du médicament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92EBA78-9C1D-FFDE-0A9D-F9B7161EBB8D}"/>
              </a:ext>
            </a:extLst>
          </p:cNvPr>
          <p:cNvSpPr txBox="1"/>
          <p:nvPr/>
        </p:nvSpPr>
        <p:spPr>
          <a:xfrm>
            <a:off x="5668820" y="6905742"/>
            <a:ext cx="2328954" cy="615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99" dirty="0">
                <a:solidFill>
                  <a:srgbClr val="333333"/>
                </a:solidFill>
                <a:latin typeface="Montserrat"/>
              </a:rPr>
              <a:t>Ressources</a:t>
            </a:r>
            <a:r>
              <a:rPr lang="fr-FR" dirty="0"/>
              <a:t> </a:t>
            </a:r>
            <a:r>
              <a:rPr lang="fr-FR" sz="1599" dirty="0">
                <a:solidFill>
                  <a:srgbClr val="333333"/>
                </a:solidFill>
                <a:latin typeface="Montserrat"/>
              </a:rPr>
              <a:t>disponibles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28437" y="302770"/>
            <a:ext cx="9695676" cy="1220660"/>
            <a:chOff x="0" y="0"/>
            <a:chExt cx="2553594" cy="321491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2553594" cy="321491"/>
            </a:xfrm>
            <a:custGeom>
              <a:avLst/>
              <a:gdLst/>
              <a:ahLst/>
              <a:cxnLst/>
              <a:rect l="l" t="t" r="r" b="b"/>
              <a:pathLst>
                <a:path w="2553594" h="321491">
                  <a:moveTo>
                    <a:pt x="45514" y="0"/>
                  </a:moveTo>
                  <a:lnTo>
                    <a:pt x="2508080" y="0"/>
                  </a:lnTo>
                  <a:cubicBezTo>
                    <a:pt x="2520151" y="0"/>
                    <a:pt x="2531727" y="4795"/>
                    <a:pt x="2540263" y="13331"/>
                  </a:cubicBezTo>
                  <a:cubicBezTo>
                    <a:pt x="2548798" y="21866"/>
                    <a:pt x="2553594" y="33443"/>
                    <a:pt x="2553594" y="45514"/>
                  </a:cubicBezTo>
                  <a:lnTo>
                    <a:pt x="2553594" y="275977"/>
                  </a:lnTo>
                  <a:cubicBezTo>
                    <a:pt x="2553594" y="301113"/>
                    <a:pt x="2533216" y="321491"/>
                    <a:pt x="2508080" y="321491"/>
                  </a:cubicBezTo>
                  <a:lnTo>
                    <a:pt x="45514" y="321491"/>
                  </a:lnTo>
                  <a:cubicBezTo>
                    <a:pt x="20377" y="321491"/>
                    <a:pt x="0" y="301113"/>
                    <a:pt x="0" y="275977"/>
                  </a:cubicBezTo>
                  <a:lnTo>
                    <a:pt x="0" y="45514"/>
                  </a:lnTo>
                  <a:cubicBezTo>
                    <a:pt x="0" y="20377"/>
                    <a:pt x="20377" y="0"/>
                    <a:pt x="45514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5E3984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553594" cy="350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0225" y="2307692"/>
            <a:ext cx="2609972" cy="3677117"/>
            <a:chOff x="0" y="0"/>
            <a:chExt cx="736265" cy="10373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265" cy="1037303"/>
            </a:xfrm>
            <a:custGeom>
              <a:avLst/>
              <a:gdLst/>
              <a:ahLst/>
              <a:cxnLst/>
              <a:rect l="l" t="t" r="r" b="b"/>
              <a:pathLst>
                <a:path w="736265" h="1037303">
                  <a:moveTo>
                    <a:pt x="106786" y="0"/>
                  </a:moveTo>
                  <a:lnTo>
                    <a:pt x="629479" y="0"/>
                  </a:lnTo>
                  <a:cubicBezTo>
                    <a:pt x="688455" y="0"/>
                    <a:pt x="736265" y="47810"/>
                    <a:pt x="736265" y="106786"/>
                  </a:cubicBezTo>
                  <a:lnTo>
                    <a:pt x="736265" y="930517"/>
                  </a:lnTo>
                  <a:cubicBezTo>
                    <a:pt x="736265" y="958838"/>
                    <a:pt x="725014" y="986000"/>
                    <a:pt x="704988" y="1006026"/>
                  </a:cubicBezTo>
                  <a:cubicBezTo>
                    <a:pt x="684962" y="1026052"/>
                    <a:pt x="657800" y="1037303"/>
                    <a:pt x="629479" y="1037303"/>
                  </a:cubicBezTo>
                  <a:lnTo>
                    <a:pt x="106786" y="1037303"/>
                  </a:lnTo>
                  <a:cubicBezTo>
                    <a:pt x="78465" y="1037303"/>
                    <a:pt x="51303" y="1026052"/>
                    <a:pt x="31277" y="1006026"/>
                  </a:cubicBezTo>
                  <a:cubicBezTo>
                    <a:pt x="11251" y="986000"/>
                    <a:pt x="0" y="958838"/>
                    <a:pt x="0" y="930517"/>
                  </a:cubicBezTo>
                  <a:lnTo>
                    <a:pt x="0" y="106786"/>
                  </a:lnTo>
                  <a:cubicBezTo>
                    <a:pt x="0" y="78465"/>
                    <a:pt x="11251" y="51303"/>
                    <a:pt x="31277" y="31277"/>
                  </a:cubicBezTo>
                  <a:cubicBezTo>
                    <a:pt x="51303" y="11251"/>
                    <a:pt x="78465" y="0"/>
                    <a:pt x="106786" y="0"/>
                  </a:cubicBezTo>
                  <a:close/>
                </a:path>
              </a:pathLst>
            </a:custGeom>
            <a:solidFill>
              <a:srgbClr val="EAE0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736265" cy="107540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751453" y="2222023"/>
            <a:ext cx="2609972" cy="3677117"/>
            <a:chOff x="0" y="0"/>
            <a:chExt cx="736265" cy="103730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6265" cy="1037303"/>
            </a:xfrm>
            <a:custGeom>
              <a:avLst/>
              <a:gdLst/>
              <a:ahLst/>
              <a:cxnLst/>
              <a:rect l="l" t="t" r="r" b="b"/>
              <a:pathLst>
                <a:path w="736265" h="1037303">
                  <a:moveTo>
                    <a:pt x="106786" y="0"/>
                  </a:moveTo>
                  <a:lnTo>
                    <a:pt x="629479" y="0"/>
                  </a:lnTo>
                  <a:cubicBezTo>
                    <a:pt x="688455" y="0"/>
                    <a:pt x="736265" y="47810"/>
                    <a:pt x="736265" y="106786"/>
                  </a:cubicBezTo>
                  <a:lnTo>
                    <a:pt x="736265" y="930517"/>
                  </a:lnTo>
                  <a:cubicBezTo>
                    <a:pt x="736265" y="958838"/>
                    <a:pt x="725014" y="986000"/>
                    <a:pt x="704988" y="1006026"/>
                  </a:cubicBezTo>
                  <a:cubicBezTo>
                    <a:pt x="684962" y="1026052"/>
                    <a:pt x="657800" y="1037303"/>
                    <a:pt x="629479" y="1037303"/>
                  </a:cubicBezTo>
                  <a:lnTo>
                    <a:pt x="106786" y="1037303"/>
                  </a:lnTo>
                  <a:cubicBezTo>
                    <a:pt x="78465" y="1037303"/>
                    <a:pt x="51303" y="1026052"/>
                    <a:pt x="31277" y="1006026"/>
                  </a:cubicBezTo>
                  <a:cubicBezTo>
                    <a:pt x="11251" y="986000"/>
                    <a:pt x="0" y="958838"/>
                    <a:pt x="0" y="930517"/>
                  </a:cubicBezTo>
                  <a:lnTo>
                    <a:pt x="0" y="106786"/>
                  </a:lnTo>
                  <a:cubicBezTo>
                    <a:pt x="0" y="78465"/>
                    <a:pt x="11251" y="51303"/>
                    <a:pt x="31277" y="31277"/>
                  </a:cubicBezTo>
                  <a:cubicBezTo>
                    <a:pt x="51303" y="11251"/>
                    <a:pt x="78465" y="0"/>
                    <a:pt x="106786" y="0"/>
                  </a:cubicBezTo>
                  <a:close/>
                </a:path>
              </a:pathLst>
            </a:custGeom>
            <a:solidFill>
              <a:srgbClr val="FFBEC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736265" cy="107540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52325" y="2222023"/>
            <a:ext cx="2609972" cy="3677117"/>
            <a:chOff x="0" y="0"/>
            <a:chExt cx="736265" cy="10373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36265" cy="1037303"/>
            </a:xfrm>
            <a:custGeom>
              <a:avLst/>
              <a:gdLst/>
              <a:ahLst/>
              <a:cxnLst/>
              <a:rect l="l" t="t" r="r" b="b"/>
              <a:pathLst>
                <a:path w="736265" h="1037303">
                  <a:moveTo>
                    <a:pt x="106786" y="0"/>
                  </a:moveTo>
                  <a:lnTo>
                    <a:pt x="629479" y="0"/>
                  </a:lnTo>
                  <a:cubicBezTo>
                    <a:pt x="688455" y="0"/>
                    <a:pt x="736265" y="47810"/>
                    <a:pt x="736265" y="106786"/>
                  </a:cubicBezTo>
                  <a:lnTo>
                    <a:pt x="736265" y="930517"/>
                  </a:lnTo>
                  <a:cubicBezTo>
                    <a:pt x="736265" y="958838"/>
                    <a:pt x="725014" y="986000"/>
                    <a:pt x="704988" y="1006026"/>
                  </a:cubicBezTo>
                  <a:cubicBezTo>
                    <a:pt x="684962" y="1026052"/>
                    <a:pt x="657800" y="1037303"/>
                    <a:pt x="629479" y="1037303"/>
                  </a:cubicBezTo>
                  <a:lnTo>
                    <a:pt x="106786" y="1037303"/>
                  </a:lnTo>
                  <a:cubicBezTo>
                    <a:pt x="78465" y="1037303"/>
                    <a:pt x="51303" y="1026052"/>
                    <a:pt x="31277" y="1006026"/>
                  </a:cubicBezTo>
                  <a:cubicBezTo>
                    <a:pt x="11251" y="986000"/>
                    <a:pt x="0" y="958838"/>
                    <a:pt x="0" y="930517"/>
                  </a:cubicBezTo>
                  <a:lnTo>
                    <a:pt x="0" y="106786"/>
                  </a:lnTo>
                  <a:cubicBezTo>
                    <a:pt x="0" y="78465"/>
                    <a:pt x="11251" y="51303"/>
                    <a:pt x="31277" y="31277"/>
                  </a:cubicBezTo>
                  <a:cubicBezTo>
                    <a:pt x="51303" y="11251"/>
                    <a:pt x="78465" y="0"/>
                    <a:pt x="106786" y="0"/>
                  </a:cubicBezTo>
                  <a:close/>
                </a:path>
              </a:pathLst>
            </a:custGeom>
            <a:solidFill>
              <a:srgbClr val="FFE8A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736265" cy="107540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4168814" y="8047662"/>
            <a:ext cx="1498088" cy="446650"/>
            <a:chOff x="0" y="0"/>
            <a:chExt cx="361780" cy="107864"/>
          </a:xfrm>
        </p:grpSpPr>
        <p:sp>
          <p:nvSpPr>
            <p:cNvPr id="15" name="Freeform 15"/>
            <p:cNvSpPr/>
            <p:nvPr/>
          </p:nvSpPr>
          <p:spPr>
            <a:xfrm>
              <a:off x="29951" y="11391"/>
              <a:ext cx="301878" cy="96473"/>
            </a:xfrm>
            <a:custGeom>
              <a:avLst/>
              <a:gdLst/>
              <a:ahLst/>
              <a:cxnLst/>
              <a:rect l="l" t="t" r="r" b="b"/>
              <a:pathLst>
                <a:path w="301878" h="96473">
                  <a:moveTo>
                    <a:pt x="186448" y="9783"/>
                  </a:moveTo>
                  <a:lnTo>
                    <a:pt x="296320" y="75299"/>
                  </a:lnTo>
                  <a:cubicBezTo>
                    <a:pt x="300722" y="77924"/>
                    <a:pt x="302829" y="83166"/>
                    <a:pt x="301468" y="88108"/>
                  </a:cubicBezTo>
                  <a:cubicBezTo>
                    <a:pt x="300106" y="93049"/>
                    <a:pt x="295612" y="96473"/>
                    <a:pt x="290486" y="96473"/>
                  </a:cubicBezTo>
                  <a:lnTo>
                    <a:pt x="11392" y="96473"/>
                  </a:lnTo>
                  <a:cubicBezTo>
                    <a:pt x="6266" y="96473"/>
                    <a:pt x="1772" y="93049"/>
                    <a:pt x="411" y="88108"/>
                  </a:cubicBezTo>
                  <a:cubicBezTo>
                    <a:pt x="-951" y="83166"/>
                    <a:pt x="1156" y="77924"/>
                    <a:pt x="5558" y="75299"/>
                  </a:cubicBezTo>
                  <a:lnTo>
                    <a:pt x="115430" y="9783"/>
                  </a:lnTo>
                  <a:cubicBezTo>
                    <a:pt x="137306" y="-3262"/>
                    <a:pt x="164573" y="-3262"/>
                    <a:pt x="186448" y="9783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56528" y="11980"/>
              <a:ext cx="248724" cy="88180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030043" y="6178244"/>
            <a:ext cx="2609972" cy="3677117"/>
            <a:chOff x="0" y="0"/>
            <a:chExt cx="736265" cy="10373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36265" cy="1037303"/>
            </a:xfrm>
            <a:custGeom>
              <a:avLst/>
              <a:gdLst/>
              <a:ahLst/>
              <a:cxnLst/>
              <a:rect l="l" t="t" r="r" b="b"/>
              <a:pathLst>
                <a:path w="736265" h="1037303">
                  <a:moveTo>
                    <a:pt x="106786" y="0"/>
                  </a:moveTo>
                  <a:lnTo>
                    <a:pt x="629479" y="0"/>
                  </a:lnTo>
                  <a:cubicBezTo>
                    <a:pt x="688455" y="0"/>
                    <a:pt x="736265" y="47810"/>
                    <a:pt x="736265" y="106786"/>
                  </a:cubicBezTo>
                  <a:lnTo>
                    <a:pt x="736265" y="930517"/>
                  </a:lnTo>
                  <a:cubicBezTo>
                    <a:pt x="736265" y="958838"/>
                    <a:pt x="725014" y="986000"/>
                    <a:pt x="704988" y="1006026"/>
                  </a:cubicBezTo>
                  <a:cubicBezTo>
                    <a:pt x="684962" y="1026052"/>
                    <a:pt x="657800" y="1037303"/>
                    <a:pt x="629479" y="1037303"/>
                  </a:cubicBezTo>
                  <a:lnTo>
                    <a:pt x="106786" y="1037303"/>
                  </a:lnTo>
                  <a:cubicBezTo>
                    <a:pt x="78465" y="1037303"/>
                    <a:pt x="51303" y="1026052"/>
                    <a:pt x="31277" y="1006026"/>
                  </a:cubicBezTo>
                  <a:cubicBezTo>
                    <a:pt x="11251" y="986000"/>
                    <a:pt x="0" y="958838"/>
                    <a:pt x="0" y="930517"/>
                  </a:cubicBezTo>
                  <a:lnTo>
                    <a:pt x="0" y="106786"/>
                  </a:lnTo>
                  <a:cubicBezTo>
                    <a:pt x="0" y="78465"/>
                    <a:pt x="11251" y="51303"/>
                    <a:pt x="31277" y="31277"/>
                  </a:cubicBezTo>
                  <a:cubicBezTo>
                    <a:pt x="51303" y="11251"/>
                    <a:pt x="78465" y="0"/>
                    <a:pt x="106786" y="0"/>
                  </a:cubicBezTo>
                  <a:close/>
                </a:path>
              </a:pathLst>
            </a:custGeom>
            <a:solidFill>
              <a:srgbClr val="D9D9D9"/>
            </a:solidFill>
            <a:ln cap="rnd">
              <a:noFill/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736265" cy="107540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816453" y="6178244"/>
            <a:ext cx="2609972" cy="3677117"/>
            <a:chOff x="0" y="0"/>
            <a:chExt cx="736265" cy="10373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36265" cy="1037303"/>
            </a:xfrm>
            <a:custGeom>
              <a:avLst/>
              <a:gdLst/>
              <a:ahLst/>
              <a:cxnLst/>
              <a:rect l="l" t="t" r="r" b="b"/>
              <a:pathLst>
                <a:path w="736265" h="1037303">
                  <a:moveTo>
                    <a:pt x="106786" y="0"/>
                  </a:moveTo>
                  <a:lnTo>
                    <a:pt x="629479" y="0"/>
                  </a:lnTo>
                  <a:cubicBezTo>
                    <a:pt x="688455" y="0"/>
                    <a:pt x="736265" y="47810"/>
                    <a:pt x="736265" y="106786"/>
                  </a:cubicBezTo>
                  <a:lnTo>
                    <a:pt x="736265" y="930517"/>
                  </a:lnTo>
                  <a:cubicBezTo>
                    <a:pt x="736265" y="958838"/>
                    <a:pt x="725014" y="986000"/>
                    <a:pt x="704988" y="1006026"/>
                  </a:cubicBezTo>
                  <a:cubicBezTo>
                    <a:pt x="684962" y="1026052"/>
                    <a:pt x="657800" y="1037303"/>
                    <a:pt x="629479" y="1037303"/>
                  </a:cubicBezTo>
                  <a:lnTo>
                    <a:pt x="106786" y="1037303"/>
                  </a:lnTo>
                  <a:cubicBezTo>
                    <a:pt x="78465" y="1037303"/>
                    <a:pt x="51303" y="1026052"/>
                    <a:pt x="31277" y="1006026"/>
                  </a:cubicBezTo>
                  <a:cubicBezTo>
                    <a:pt x="11251" y="986000"/>
                    <a:pt x="0" y="958838"/>
                    <a:pt x="0" y="930517"/>
                  </a:cubicBezTo>
                  <a:lnTo>
                    <a:pt x="0" y="106786"/>
                  </a:lnTo>
                  <a:cubicBezTo>
                    <a:pt x="0" y="78465"/>
                    <a:pt x="11251" y="51303"/>
                    <a:pt x="31277" y="31277"/>
                  </a:cubicBezTo>
                  <a:cubicBezTo>
                    <a:pt x="51303" y="11251"/>
                    <a:pt x="78465" y="0"/>
                    <a:pt x="106786" y="0"/>
                  </a:cubicBezTo>
                  <a:close/>
                </a:path>
              </a:pathLst>
            </a:custGeom>
            <a:solidFill>
              <a:srgbClr val="EAE0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736265" cy="107540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23" name="Freeform 23">
            <a:hlinkClick r:id="rId3" tooltip="https://antibioclic.com"/>
          </p:cNvPr>
          <p:cNvSpPr/>
          <p:nvPr/>
        </p:nvSpPr>
        <p:spPr>
          <a:xfrm>
            <a:off x="980633" y="5160335"/>
            <a:ext cx="1905922" cy="322696"/>
          </a:xfrm>
          <a:custGeom>
            <a:avLst/>
            <a:gdLst/>
            <a:ahLst/>
            <a:cxnLst/>
            <a:rect l="l" t="t" r="r" b="b"/>
            <a:pathLst>
              <a:path w="1905922" h="322696">
                <a:moveTo>
                  <a:pt x="0" y="0"/>
                </a:moveTo>
                <a:lnTo>
                  <a:pt x="1905922" y="0"/>
                </a:lnTo>
                <a:lnTo>
                  <a:pt x="1905922" y="322695"/>
                </a:lnTo>
                <a:lnTo>
                  <a:pt x="0" y="322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4" name="Freeform 24">
            <a:hlinkClick r:id="rId5" tooltip="https://www.antibioest.org"/>
          </p:cNvPr>
          <p:cNvSpPr/>
          <p:nvPr/>
        </p:nvSpPr>
        <p:spPr>
          <a:xfrm>
            <a:off x="6359133" y="5026862"/>
            <a:ext cx="1394612" cy="786224"/>
          </a:xfrm>
          <a:custGeom>
            <a:avLst/>
            <a:gdLst/>
            <a:ahLst/>
            <a:cxnLst/>
            <a:rect l="l" t="t" r="r" b="b"/>
            <a:pathLst>
              <a:path w="1394612" h="786224">
                <a:moveTo>
                  <a:pt x="0" y="0"/>
                </a:moveTo>
                <a:lnTo>
                  <a:pt x="1394612" y="0"/>
                </a:lnTo>
                <a:lnTo>
                  <a:pt x="1394612" y="786224"/>
                </a:lnTo>
                <a:lnTo>
                  <a:pt x="0" y="7862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 rot="5400000">
            <a:off x="16522074" y="8047662"/>
            <a:ext cx="1498088" cy="446650"/>
            <a:chOff x="0" y="0"/>
            <a:chExt cx="361780" cy="107864"/>
          </a:xfrm>
        </p:grpSpPr>
        <p:sp>
          <p:nvSpPr>
            <p:cNvPr id="26" name="Freeform 26"/>
            <p:cNvSpPr/>
            <p:nvPr/>
          </p:nvSpPr>
          <p:spPr>
            <a:xfrm>
              <a:off x="29951" y="11391"/>
              <a:ext cx="301878" cy="96473"/>
            </a:xfrm>
            <a:custGeom>
              <a:avLst/>
              <a:gdLst/>
              <a:ahLst/>
              <a:cxnLst/>
              <a:rect l="l" t="t" r="r" b="b"/>
              <a:pathLst>
                <a:path w="301878" h="96473">
                  <a:moveTo>
                    <a:pt x="186448" y="9783"/>
                  </a:moveTo>
                  <a:lnTo>
                    <a:pt x="296320" y="75299"/>
                  </a:lnTo>
                  <a:cubicBezTo>
                    <a:pt x="300722" y="77924"/>
                    <a:pt x="302829" y="83166"/>
                    <a:pt x="301468" y="88108"/>
                  </a:cubicBezTo>
                  <a:cubicBezTo>
                    <a:pt x="300106" y="93049"/>
                    <a:pt x="295612" y="96473"/>
                    <a:pt x="290486" y="96473"/>
                  </a:cubicBezTo>
                  <a:lnTo>
                    <a:pt x="11392" y="96473"/>
                  </a:lnTo>
                  <a:cubicBezTo>
                    <a:pt x="6266" y="96473"/>
                    <a:pt x="1772" y="93049"/>
                    <a:pt x="411" y="88108"/>
                  </a:cubicBezTo>
                  <a:cubicBezTo>
                    <a:pt x="-951" y="83166"/>
                    <a:pt x="1156" y="77924"/>
                    <a:pt x="5558" y="75299"/>
                  </a:cubicBezTo>
                  <a:lnTo>
                    <a:pt x="115430" y="9783"/>
                  </a:lnTo>
                  <a:cubicBezTo>
                    <a:pt x="137306" y="-3262"/>
                    <a:pt x="164573" y="-3262"/>
                    <a:pt x="186448" y="9783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56528" y="11980"/>
              <a:ext cx="248724" cy="88180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192949" y="6178244"/>
            <a:ext cx="2609972" cy="3677117"/>
            <a:chOff x="0" y="0"/>
            <a:chExt cx="736265" cy="103730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36265" cy="1037303"/>
            </a:xfrm>
            <a:custGeom>
              <a:avLst/>
              <a:gdLst/>
              <a:ahLst/>
              <a:cxnLst/>
              <a:rect l="l" t="t" r="r" b="b"/>
              <a:pathLst>
                <a:path w="736265" h="1037303">
                  <a:moveTo>
                    <a:pt x="106786" y="0"/>
                  </a:moveTo>
                  <a:lnTo>
                    <a:pt x="629479" y="0"/>
                  </a:lnTo>
                  <a:cubicBezTo>
                    <a:pt x="688455" y="0"/>
                    <a:pt x="736265" y="47810"/>
                    <a:pt x="736265" y="106786"/>
                  </a:cubicBezTo>
                  <a:lnTo>
                    <a:pt x="736265" y="930517"/>
                  </a:lnTo>
                  <a:cubicBezTo>
                    <a:pt x="736265" y="958838"/>
                    <a:pt x="725014" y="986000"/>
                    <a:pt x="704988" y="1006026"/>
                  </a:cubicBezTo>
                  <a:cubicBezTo>
                    <a:pt x="684962" y="1026052"/>
                    <a:pt x="657800" y="1037303"/>
                    <a:pt x="629479" y="1037303"/>
                  </a:cubicBezTo>
                  <a:lnTo>
                    <a:pt x="106786" y="1037303"/>
                  </a:lnTo>
                  <a:cubicBezTo>
                    <a:pt x="78465" y="1037303"/>
                    <a:pt x="51303" y="1026052"/>
                    <a:pt x="31277" y="1006026"/>
                  </a:cubicBezTo>
                  <a:cubicBezTo>
                    <a:pt x="11251" y="986000"/>
                    <a:pt x="0" y="958838"/>
                    <a:pt x="0" y="930517"/>
                  </a:cubicBezTo>
                  <a:lnTo>
                    <a:pt x="0" y="106786"/>
                  </a:lnTo>
                  <a:cubicBezTo>
                    <a:pt x="0" y="78465"/>
                    <a:pt x="11251" y="51303"/>
                    <a:pt x="31277" y="31277"/>
                  </a:cubicBezTo>
                  <a:cubicBezTo>
                    <a:pt x="51303" y="11251"/>
                    <a:pt x="78465" y="0"/>
                    <a:pt x="106786" y="0"/>
                  </a:cubicBezTo>
                  <a:close/>
                </a:path>
              </a:pathLst>
            </a:custGeom>
            <a:solidFill>
              <a:srgbClr val="D9D9D9"/>
            </a:solidFill>
            <a:ln cap="rnd">
              <a:noFill/>
              <a:prstDash val="solid"/>
              <a:round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736265" cy="107540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3900820" y="3694814"/>
            <a:ext cx="1012300" cy="769348"/>
          </a:xfrm>
          <a:custGeom>
            <a:avLst/>
            <a:gdLst/>
            <a:ahLst/>
            <a:cxnLst/>
            <a:rect l="l" t="t" r="r" b="b"/>
            <a:pathLst>
              <a:path w="1012300" h="769348">
                <a:moveTo>
                  <a:pt x="0" y="0"/>
                </a:moveTo>
                <a:lnTo>
                  <a:pt x="1012300" y="0"/>
                </a:lnTo>
                <a:lnTo>
                  <a:pt x="1012300" y="769348"/>
                </a:lnTo>
                <a:lnTo>
                  <a:pt x="0" y="7693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6359133" y="7649480"/>
            <a:ext cx="1872237" cy="985388"/>
          </a:xfrm>
          <a:custGeom>
            <a:avLst/>
            <a:gdLst/>
            <a:ahLst/>
            <a:cxnLst/>
            <a:rect l="l" t="t" r="r" b="b"/>
            <a:pathLst>
              <a:path w="1872237" h="985388">
                <a:moveTo>
                  <a:pt x="0" y="0"/>
                </a:moveTo>
                <a:lnTo>
                  <a:pt x="1872237" y="0"/>
                </a:lnTo>
                <a:lnTo>
                  <a:pt x="1872237" y="985388"/>
                </a:lnTo>
                <a:lnTo>
                  <a:pt x="0" y="9853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5467197" y="3135935"/>
            <a:ext cx="1723468" cy="1685380"/>
          </a:xfrm>
          <a:custGeom>
            <a:avLst/>
            <a:gdLst/>
            <a:ahLst/>
            <a:cxnLst/>
            <a:rect l="l" t="t" r="r" b="b"/>
            <a:pathLst>
              <a:path w="1723468" h="1685380">
                <a:moveTo>
                  <a:pt x="0" y="0"/>
                </a:moveTo>
                <a:lnTo>
                  <a:pt x="1723468" y="0"/>
                </a:lnTo>
                <a:lnTo>
                  <a:pt x="1723468" y="1685380"/>
                </a:lnTo>
                <a:lnTo>
                  <a:pt x="0" y="16853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2903356" y="7546784"/>
            <a:ext cx="2014367" cy="940038"/>
          </a:xfrm>
          <a:custGeom>
            <a:avLst/>
            <a:gdLst/>
            <a:ahLst/>
            <a:cxnLst/>
            <a:rect l="l" t="t" r="r" b="b"/>
            <a:pathLst>
              <a:path w="2014367" h="940038">
                <a:moveTo>
                  <a:pt x="0" y="0"/>
                </a:moveTo>
                <a:lnTo>
                  <a:pt x="2014367" y="0"/>
                </a:lnTo>
                <a:lnTo>
                  <a:pt x="2014367" y="940038"/>
                </a:lnTo>
                <a:lnTo>
                  <a:pt x="0" y="94003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6897650" y="566542"/>
            <a:ext cx="1193587" cy="415259"/>
            <a:chOff x="0" y="0"/>
            <a:chExt cx="1476644" cy="513737"/>
          </a:xfrm>
        </p:grpSpPr>
        <p:sp>
          <p:nvSpPr>
            <p:cNvPr id="36" name="Freeform 36">
              <a:hlinkClick r:id="rId12" action="ppaction://hlinksldjump"/>
            </p:cNvPr>
            <p:cNvSpPr/>
            <p:nvPr/>
          </p:nvSpPr>
          <p:spPr>
            <a:xfrm>
              <a:off x="0" y="0"/>
              <a:ext cx="1476644" cy="513737"/>
            </a:xfrm>
            <a:custGeom>
              <a:avLst/>
              <a:gdLst/>
              <a:ahLst/>
              <a:cxnLst/>
              <a:rect l="l" t="t" r="r" b="b"/>
              <a:pathLst>
                <a:path w="1476644" h="513737">
                  <a:moveTo>
                    <a:pt x="256868" y="0"/>
                  </a:moveTo>
                  <a:lnTo>
                    <a:pt x="1219776" y="0"/>
                  </a:lnTo>
                  <a:cubicBezTo>
                    <a:pt x="1287902" y="0"/>
                    <a:pt x="1353237" y="27063"/>
                    <a:pt x="1401409" y="75235"/>
                  </a:cubicBezTo>
                  <a:cubicBezTo>
                    <a:pt x="1449581" y="123407"/>
                    <a:pt x="1476644" y="188743"/>
                    <a:pt x="1476644" y="256868"/>
                  </a:cubicBezTo>
                  <a:lnTo>
                    <a:pt x="1476644" y="256868"/>
                  </a:lnTo>
                  <a:cubicBezTo>
                    <a:pt x="1476644" y="398733"/>
                    <a:pt x="1361640" y="513737"/>
                    <a:pt x="1219776" y="513737"/>
                  </a:cubicBezTo>
                  <a:lnTo>
                    <a:pt x="256868" y="513737"/>
                  </a:lnTo>
                  <a:cubicBezTo>
                    <a:pt x="188743" y="513737"/>
                    <a:pt x="123407" y="486674"/>
                    <a:pt x="75235" y="438502"/>
                  </a:cubicBezTo>
                  <a:cubicBezTo>
                    <a:pt x="27063" y="390330"/>
                    <a:pt x="0" y="324994"/>
                    <a:pt x="0" y="256868"/>
                  </a:cubicBezTo>
                  <a:lnTo>
                    <a:pt x="0" y="256868"/>
                  </a:lnTo>
                  <a:cubicBezTo>
                    <a:pt x="0" y="188743"/>
                    <a:pt x="27063" y="123407"/>
                    <a:pt x="75235" y="75235"/>
                  </a:cubicBezTo>
                  <a:cubicBezTo>
                    <a:pt x="123407" y="27063"/>
                    <a:pt x="188743" y="0"/>
                    <a:pt x="256868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476644" cy="561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685800" y="3593027"/>
            <a:ext cx="2524396" cy="1006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fr-FR" sz="1400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Aide au choix de :</a:t>
            </a:r>
          </a:p>
          <a:p>
            <a:pPr marL="285750" lvl="0" indent="-285750">
              <a:lnSpc>
                <a:spcPts val="196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la thérapeutique</a:t>
            </a:r>
          </a:p>
          <a:p>
            <a:pPr marL="285750" lvl="0" indent="-285750">
              <a:lnSpc>
                <a:spcPts val="196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la  posologie</a:t>
            </a:r>
          </a:p>
          <a:p>
            <a:pPr marL="285750" lvl="0" indent="-285750">
              <a:lnSpc>
                <a:spcPts val="196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la durée de traitement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867400" y="3547951"/>
            <a:ext cx="2494024" cy="1006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fr-FR" sz="1400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r>
              <a:rPr lang="fr-FR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ecommandations pour :</a:t>
            </a:r>
          </a:p>
          <a:p>
            <a:pPr marL="285750" lvl="0" indent="-285750">
              <a:lnSpc>
                <a:spcPts val="196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infections dentaires</a:t>
            </a:r>
          </a:p>
          <a:p>
            <a:pPr marL="285750" lvl="0" indent="-285750">
              <a:lnSpc>
                <a:spcPts val="196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infections chez l’enfant</a:t>
            </a:r>
          </a:p>
          <a:p>
            <a:pPr marL="285750" lvl="0" indent="-285750">
              <a:lnSpc>
                <a:spcPts val="196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posologie et obésité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752324" y="3327596"/>
            <a:ext cx="2609972" cy="2032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fr-FR" sz="1400" u="sng" strike="noStrik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Du lundi au vendredi</a:t>
            </a:r>
            <a:r>
              <a:rPr lang="fr-FR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: 8h30 à 18h30 Médecin généraliste du service ou poste *33 33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fr-FR" sz="1400" u="sng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Le soir de 18h30 à 8h30 et le week-end</a:t>
            </a:r>
            <a:r>
              <a:rPr lang="fr-FR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: médecin généraliste d’astreinte</a:t>
            </a:r>
          </a:p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endParaRPr lang="en-US" sz="1400" u="none" strike="noStrike" dirty="0">
              <a:solidFill>
                <a:srgbClr val="1C1C1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3149576" y="8128694"/>
            <a:ext cx="2413268" cy="153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39"/>
              </a:lnSpc>
            </a:pPr>
            <a:r>
              <a:rPr lang="en-US" sz="1456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Dr ROJO BOUTON M. </a:t>
            </a:r>
            <a:r>
              <a:rPr lang="en-US" sz="1456" dirty="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pharmacienne</a:t>
            </a:r>
            <a:endParaRPr lang="en-US" sz="1456" dirty="0">
              <a:solidFill>
                <a:srgbClr val="1C1C1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2039"/>
              </a:lnSpc>
            </a:pPr>
            <a:r>
              <a:rPr lang="en-US" sz="1456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Poste : 3946</a:t>
            </a:r>
          </a:p>
          <a:p>
            <a:pPr algn="ctr">
              <a:lnSpc>
                <a:spcPts val="2039"/>
              </a:lnSpc>
            </a:pPr>
            <a:r>
              <a:rPr lang="en-US" sz="1456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  <a:hlinkClick r:id="rId13" tooltip="mailto:m.rojobouton@ch-guillaumeregnier.fr"/>
              </a:rPr>
              <a:t>m.rojobouton@ch-guillaumeregnier.fr</a:t>
            </a:r>
          </a:p>
          <a:p>
            <a:pPr algn="ctr">
              <a:lnSpc>
                <a:spcPts val="2039"/>
              </a:lnSpc>
            </a:pPr>
            <a:endParaRPr lang="en-US" sz="1456" strike="noStrike" dirty="0">
              <a:solidFill>
                <a:srgbClr val="1C1C1A"/>
              </a:solidFill>
              <a:latin typeface="Montserrat"/>
              <a:ea typeface="Montserrat"/>
              <a:cs typeface="Montserrat"/>
              <a:sym typeface="Montserrat"/>
              <a:hlinkClick r:id="rId13" tooltip="mailto:m.rojobouton@ch-guillaumeregnier.fr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8814015" y="7469544"/>
            <a:ext cx="2612410" cy="1006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960"/>
              </a:lnSpc>
            </a:pPr>
            <a:r>
              <a:rPr lang="en-US" sz="1400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Les 5 </a:t>
            </a:r>
            <a:r>
              <a:rPr lang="en-US" sz="1400" dirty="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pharmaciens</a:t>
            </a:r>
            <a:r>
              <a:rPr lang="en-US" sz="1400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de la PUI </a:t>
            </a:r>
            <a:r>
              <a:rPr lang="en-US" sz="1400" dirty="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possèdent</a:t>
            </a:r>
            <a:r>
              <a:rPr lang="en-US" sz="1400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le DU </a:t>
            </a:r>
          </a:p>
          <a:p>
            <a:pPr marL="0" lvl="0" indent="0" algn="ctr">
              <a:lnSpc>
                <a:spcPts val="1960"/>
              </a:lnSpc>
            </a:pPr>
            <a:r>
              <a:rPr lang="en-US" sz="1400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« </a:t>
            </a:r>
            <a:r>
              <a:rPr lang="en-US" sz="1400" dirty="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thérapeutique</a:t>
            </a:r>
            <a:r>
              <a:rPr lang="en-US" sz="1400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anti-</a:t>
            </a:r>
            <a:r>
              <a:rPr lang="en-US" sz="1400" dirty="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infectieuse</a:t>
            </a:r>
            <a:r>
              <a:rPr lang="en-US" sz="1400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»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828437" y="644177"/>
            <a:ext cx="9695676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79"/>
              </a:lnSpc>
              <a:spcBef>
                <a:spcPct val="0"/>
              </a:spcBef>
            </a:pPr>
            <a:r>
              <a:rPr lang="en-US" sz="3199" b="1" u="none" strike="noStrike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RESSOURCES ET SOURCES UTILISABLES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85390" y="2805735"/>
            <a:ext cx="2001165" cy="33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Antibioclic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122323" y="2532997"/>
            <a:ext cx="2001165" cy="69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Médecins </a:t>
            </a:r>
            <a:r>
              <a:rPr lang="en-US" sz="1999" b="1" dirty="0" err="1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généralistes</a:t>
            </a:r>
            <a:endParaRPr lang="en-US" sz="1999" b="1" dirty="0">
              <a:solidFill>
                <a:srgbClr val="1C1C1A"/>
              </a:solidFill>
              <a:latin typeface="Montserrat Ultra-Bold"/>
              <a:ea typeface="Montserrat Ultra-Bold"/>
              <a:cs typeface="Montserrat Ultra-Bold"/>
              <a:sym typeface="Montserrat Ultra-Bold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3247928" y="6459732"/>
            <a:ext cx="2216563" cy="1409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fr-FR" sz="1999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Référente en antibiothérapie de l’établissement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103284" y="6891693"/>
            <a:ext cx="2001165" cy="33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Pharmaciens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013718" y="2563696"/>
            <a:ext cx="2085443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Guides Antibioest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5455214" y="7571144"/>
            <a:ext cx="2085443" cy="1775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endParaRPr dirty="0"/>
          </a:p>
          <a:p>
            <a:pPr algn="ctr">
              <a:lnSpc>
                <a:spcPts val="1960"/>
              </a:lnSpc>
            </a:pPr>
            <a:r>
              <a:rPr lang="en-US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02 99 28 97 61</a:t>
            </a:r>
          </a:p>
          <a:p>
            <a:pPr algn="ctr">
              <a:lnSpc>
                <a:spcPts val="1960"/>
              </a:lnSpc>
            </a:pPr>
            <a:endParaRPr lang="en-US" sz="1400" u="none" strike="noStrike" dirty="0">
              <a:solidFill>
                <a:srgbClr val="1C1C1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Du </a:t>
            </a:r>
            <a:r>
              <a:rPr lang="en-US" sz="1400" u="none" strike="noStrike" dirty="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lundi</a:t>
            </a:r>
            <a:r>
              <a:rPr lang="en-US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au </a:t>
            </a:r>
            <a:r>
              <a:rPr lang="en-US" sz="1400" u="none" strike="noStrike" dirty="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vendredi</a:t>
            </a:r>
            <a:r>
              <a:rPr lang="en-US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de 9h à 18h30</a:t>
            </a:r>
          </a:p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Le </a:t>
            </a:r>
            <a:r>
              <a:rPr lang="en-US" sz="1400" u="none" strike="noStrike" dirty="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samedi</a:t>
            </a:r>
            <a:r>
              <a:rPr lang="en-US" sz="1400" u="none" strike="noStrike" dirty="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matin de 9h à 12h30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5210632" y="6257964"/>
            <a:ext cx="2436100" cy="1240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  <a:spcBef>
                <a:spcPct val="0"/>
              </a:spcBef>
            </a:pPr>
            <a:r>
              <a:rPr lang="en-US" sz="17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ABRI (Astreinte Bretonne des Référents en Infectiologie)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6918186" y="644932"/>
            <a:ext cx="1152513" cy="294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0"/>
              </a:lnSpc>
              <a:spcBef>
                <a:spcPct val="0"/>
              </a:spcBef>
            </a:pPr>
            <a:r>
              <a:rPr lang="en-US" sz="878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  <a:hlinkClick r:id="rId12" action="ppaction://hlinksldjump"/>
              </a:rPr>
              <a:t>BON USAGE DES ANTIBIOTIQUES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53" name="Freeform 53">
              <a:hlinkClick r:id="rId14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57" name="TextBox 5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60" name="TextBox 6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63" name="TextBox 6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66" name="TextBox 66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14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14" action="ppaction://hlinksldjump"/>
              </a:rPr>
              <a:t>du médicament</a:t>
            </a:r>
          </a:p>
        </p:txBody>
      </p:sp>
      <p:sp>
        <p:nvSpPr>
          <p:cNvPr id="68" name="Freeform 68"/>
          <p:cNvSpPr/>
          <p:nvPr/>
        </p:nvSpPr>
        <p:spPr>
          <a:xfrm>
            <a:off x="132829" y="140248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5"/>
                </a:lnTo>
                <a:lnTo>
                  <a:pt x="0" y="16925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grpSp>
        <p:nvGrpSpPr>
          <p:cNvPr id="69" name="Group 69"/>
          <p:cNvGrpSpPr/>
          <p:nvPr/>
        </p:nvGrpSpPr>
        <p:grpSpPr>
          <a:xfrm>
            <a:off x="136385" y="140248"/>
            <a:ext cx="1524000" cy="1524000"/>
            <a:chOff x="0" y="0"/>
            <a:chExt cx="812800" cy="812800"/>
          </a:xfrm>
        </p:grpSpPr>
        <p:sp>
          <p:nvSpPr>
            <p:cNvPr id="70" name="Freeform 70">
              <a:hlinkClick r:id="rId16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3984"/>
            </a:solidFill>
          </p:spPr>
        </p:sp>
        <p:sp>
          <p:nvSpPr>
            <p:cNvPr id="71" name="TextBox 7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72" name="Freeform 72">
            <a:hlinkClick r:id="rId16" action="ppaction://hlinksldjump"/>
          </p:cNvPr>
          <p:cNvSpPr/>
          <p:nvPr/>
        </p:nvSpPr>
        <p:spPr>
          <a:xfrm>
            <a:off x="392235" y="517573"/>
            <a:ext cx="1012300" cy="769348"/>
          </a:xfrm>
          <a:custGeom>
            <a:avLst/>
            <a:gdLst/>
            <a:ahLst/>
            <a:cxnLst/>
            <a:rect l="l" t="t" r="r" b="b"/>
            <a:pathLst>
              <a:path w="1012300" h="769348">
                <a:moveTo>
                  <a:pt x="0" y="0"/>
                </a:moveTo>
                <a:lnTo>
                  <a:pt x="1012300" y="0"/>
                </a:lnTo>
                <a:lnTo>
                  <a:pt x="1012300" y="769349"/>
                </a:lnTo>
                <a:lnTo>
                  <a:pt x="0" y="7693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73" name="Group 73"/>
          <p:cNvGrpSpPr/>
          <p:nvPr/>
        </p:nvGrpSpPr>
        <p:grpSpPr>
          <a:xfrm>
            <a:off x="17540657" y="9723204"/>
            <a:ext cx="691667" cy="617728"/>
            <a:chOff x="0" y="0"/>
            <a:chExt cx="1090615" cy="974028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75" name="TextBox 75"/>
            <p:cNvSpPr txBox="1"/>
            <p:nvPr/>
          </p:nvSpPr>
          <p:spPr>
            <a:xfrm>
              <a:off x="0" y="184150"/>
              <a:ext cx="989015" cy="5866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980"/>
                </a:lnSpc>
              </a:pPr>
              <a:r>
                <a:rPr lang="en-US" sz="700" spc="2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7" action="ppaction://hlinksldjump"/>
                </a:rPr>
                <a:t>Page suivante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35">
            <a:extLst>
              <a:ext uri="{FF2B5EF4-FFF2-40B4-BE49-F238E27FC236}">
                <a16:creationId xmlns:a16="http://schemas.microsoft.com/office/drawing/2014/main" id="{21509826-D662-F9DC-2462-5DD960D93646}"/>
              </a:ext>
            </a:extLst>
          </p:cNvPr>
          <p:cNvGrpSpPr/>
          <p:nvPr/>
        </p:nvGrpSpPr>
        <p:grpSpPr>
          <a:xfrm>
            <a:off x="16897650" y="566542"/>
            <a:ext cx="1193587" cy="415259"/>
            <a:chOff x="0" y="0"/>
            <a:chExt cx="1476644" cy="513737"/>
          </a:xfrm>
        </p:grpSpPr>
        <p:sp>
          <p:nvSpPr>
            <p:cNvPr id="49" name="Freeform 36">
              <a:hlinkClick r:id="rId2" action="ppaction://hlinksldjump"/>
              <a:extLst>
                <a:ext uri="{FF2B5EF4-FFF2-40B4-BE49-F238E27FC236}">
                  <a16:creationId xmlns:a16="http://schemas.microsoft.com/office/drawing/2014/main" id="{30EA62B9-6234-6332-3BEE-C88876C4A899}"/>
                </a:ext>
              </a:extLst>
            </p:cNvPr>
            <p:cNvSpPr/>
            <p:nvPr/>
          </p:nvSpPr>
          <p:spPr>
            <a:xfrm>
              <a:off x="0" y="0"/>
              <a:ext cx="1476644" cy="513737"/>
            </a:xfrm>
            <a:custGeom>
              <a:avLst/>
              <a:gdLst/>
              <a:ahLst/>
              <a:cxnLst/>
              <a:rect l="l" t="t" r="r" b="b"/>
              <a:pathLst>
                <a:path w="1476644" h="513737">
                  <a:moveTo>
                    <a:pt x="256868" y="0"/>
                  </a:moveTo>
                  <a:lnTo>
                    <a:pt x="1219776" y="0"/>
                  </a:lnTo>
                  <a:cubicBezTo>
                    <a:pt x="1287902" y="0"/>
                    <a:pt x="1353237" y="27063"/>
                    <a:pt x="1401409" y="75235"/>
                  </a:cubicBezTo>
                  <a:cubicBezTo>
                    <a:pt x="1449581" y="123407"/>
                    <a:pt x="1476644" y="188743"/>
                    <a:pt x="1476644" y="256868"/>
                  </a:cubicBezTo>
                  <a:lnTo>
                    <a:pt x="1476644" y="256868"/>
                  </a:lnTo>
                  <a:cubicBezTo>
                    <a:pt x="1476644" y="398733"/>
                    <a:pt x="1361640" y="513737"/>
                    <a:pt x="1219776" y="513737"/>
                  </a:cubicBezTo>
                  <a:lnTo>
                    <a:pt x="256868" y="513737"/>
                  </a:lnTo>
                  <a:cubicBezTo>
                    <a:pt x="188743" y="513737"/>
                    <a:pt x="123407" y="486674"/>
                    <a:pt x="75235" y="438502"/>
                  </a:cubicBezTo>
                  <a:cubicBezTo>
                    <a:pt x="27063" y="390330"/>
                    <a:pt x="0" y="324994"/>
                    <a:pt x="0" y="256868"/>
                  </a:cubicBezTo>
                  <a:lnTo>
                    <a:pt x="0" y="256868"/>
                  </a:lnTo>
                  <a:cubicBezTo>
                    <a:pt x="0" y="188743"/>
                    <a:pt x="27063" y="123407"/>
                    <a:pt x="75235" y="75235"/>
                  </a:cubicBezTo>
                  <a:cubicBezTo>
                    <a:pt x="123407" y="27063"/>
                    <a:pt x="188743" y="0"/>
                    <a:pt x="256868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0" name="TextBox 37">
              <a:extLst>
                <a:ext uri="{FF2B5EF4-FFF2-40B4-BE49-F238E27FC236}">
                  <a16:creationId xmlns:a16="http://schemas.microsoft.com/office/drawing/2014/main" id="{F678B947-2486-2B9D-DF2A-76BE4E39BB57}"/>
                </a:ext>
              </a:extLst>
            </p:cNvPr>
            <p:cNvSpPr txBox="1"/>
            <p:nvPr/>
          </p:nvSpPr>
          <p:spPr>
            <a:xfrm>
              <a:off x="0" y="-47625"/>
              <a:ext cx="1476644" cy="561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1878203" y="253479"/>
            <a:ext cx="11685397" cy="1220660"/>
            <a:chOff x="0" y="0"/>
            <a:chExt cx="2708012" cy="321491"/>
          </a:xfrm>
        </p:grpSpPr>
        <p:sp>
          <p:nvSpPr>
            <p:cNvPr id="3" name="Freeform 3">
              <a:hlinkClick r:id="rId3" action="ppaction://hlinksldjump"/>
            </p:cNvPr>
            <p:cNvSpPr/>
            <p:nvPr/>
          </p:nvSpPr>
          <p:spPr>
            <a:xfrm>
              <a:off x="0" y="0"/>
              <a:ext cx="2708012" cy="321491"/>
            </a:xfrm>
            <a:custGeom>
              <a:avLst/>
              <a:gdLst/>
              <a:ahLst/>
              <a:cxnLst/>
              <a:rect l="l" t="t" r="r" b="b"/>
              <a:pathLst>
                <a:path w="2708012" h="321491">
                  <a:moveTo>
                    <a:pt x="42919" y="0"/>
                  </a:moveTo>
                  <a:lnTo>
                    <a:pt x="2665093" y="0"/>
                  </a:lnTo>
                  <a:cubicBezTo>
                    <a:pt x="2688797" y="0"/>
                    <a:pt x="2708012" y="19215"/>
                    <a:pt x="2708012" y="42919"/>
                  </a:cubicBezTo>
                  <a:lnTo>
                    <a:pt x="2708012" y="278572"/>
                  </a:lnTo>
                  <a:cubicBezTo>
                    <a:pt x="2708012" y="302275"/>
                    <a:pt x="2688797" y="321491"/>
                    <a:pt x="2665093" y="321491"/>
                  </a:cubicBezTo>
                  <a:lnTo>
                    <a:pt x="42919" y="321491"/>
                  </a:lnTo>
                  <a:cubicBezTo>
                    <a:pt x="19215" y="321491"/>
                    <a:pt x="0" y="302275"/>
                    <a:pt x="0" y="278572"/>
                  </a:cubicBezTo>
                  <a:lnTo>
                    <a:pt x="0" y="42919"/>
                  </a:lnTo>
                  <a:cubicBezTo>
                    <a:pt x="0" y="19215"/>
                    <a:pt x="19215" y="0"/>
                    <a:pt x="4291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5E3984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708012" cy="350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6" name="Freeform 6">
              <a:hlinkClick r:id="rId4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82595" y="116790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79197" y="116790"/>
            <a:ext cx="1524000" cy="1524000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4B71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27" name="Freeform 27">
            <a:hlinkClick r:id="rId6" action="ppaction://hlinksldjump"/>
          </p:cNvPr>
          <p:cNvSpPr/>
          <p:nvPr/>
        </p:nvSpPr>
        <p:spPr>
          <a:xfrm>
            <a:off x="531188" y="494116"/>
            <a:ext cx="767721" cy="763534"/>
          </a:xfrm>
          <a:custGeom>
            <a:avLst/>
            <a:gdLst/>
            <a:ahLst/>
            <a:cxnLst/>
            <a:rect l="l" t="t" r="r" b="b"/>
            <a:pathLst>
              <a:path w="767721" h="763534">
                <a:moveTo>
                  <a:pt x="0" y="0"/>
                </a:moveTo>
                <a:lnTo>
                  <a:pt x="767721" y="0"/>
                </a:lnTo>
                <a:lnTo>
                  <a:pt x="767721" y="763534"/>
                </a:lnTo>
                <a:lnTo>
                  <a:pt x="0" y="7635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1141515" y="3099589"/>
            <a:ext cx="6765485" cy="4872070"/>
            <a:chOff x="0" y="0"/>
            <a:chExt cx="1908522" cy="13743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08522" cy="1374396"/>
            </a:xfrm>
            <a:custGeom>
              <a:avLst/>
              <a:gdLst/>
              <a:ahLst/>
              <a:cxnLst/>
              <a:rect l="l" t="t" r="r" b="b"/>
              <a:pathLst>
                <a:path w="1908522" h="1374396">
                  <a:moveTo>
                    <a:pt x="41196" y="0"/>
                  </a:moveTo>
                  <a:lnTo>
                    <a:pt x="1867326" y="0"/>
                  </a:lnTo>
                  <a:cubicBezTo>
                    <a:pt x="1890078" y="0"/>
                    <a:pt x="1908522" y="18444"/>
                    <a:pt x="1908522" y="41196"/>
                  </a:cubicBezTo>
                  <a:lnTo>
                    <a:pt x="1908522" y="1333200"/>
                  </a:lnTo>
                  <a:cubicBezTo>
                    <a:pt x="1908522" y="1355952"/>
                    <a:pt x="1890078" y="1374396"/>
                    <a:pt x="1867326" y="1374396"/>
                  </a:cubicBezTo>
                  <a:lnTo>
                    <a:pt x="41196" y="1374396"/>
                  </a:lnTo>
                  <a:cubicBezTo>
                    <a:pt x="18444" y="1374396"/>
                    <a:pt x="0" y="1355952"/>
                    <a:pt x="0" y="1333200"/>
                  </a:cubicBezTo>
                  <a:lnTo>
                    <a:pt x="0" y="41196"/>
                  </a:lnTo>
                  <a:cubicBezTo>
                    <a:pt x="0" y="18444"/>
                    <a:pt x="18444" y="0"/>
                    <a:pt x="41196" y="0"/>
                  </a:cubicBezTo>
                  <a:close/>
                </a:path>
              </a:pathLst>
            </a:custGeom>
            <a:solidFill>
              <a:srgbClr val="FFBEC4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908522" cy="141249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62000" y="2417550"/>
            <a:ext cx="5971087" cy="6236148"/>
            <a:chOff x="0" y="0"/>
            <a:chExt cx="1684425" cy="175919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684425" cy="1759198"/>
            </a:xfrm>
            <a:custGeom>
              <a:avLst/>
              <a:gdLst/>
              <a:ahLst/>
              <a:cxnLst/>
              <a:rect l="l" t="t" r="r" b="b"/>
              <a:pathLst>
                <a:path w="1684425" h="1759198">
                  <a:moveTo>
                    <a:pt x="46676" y="0"/>
                  </a:moveTo>
                  <a:lnTo>
                    <a:pt x="1637748" y="0"/>
                  </a:lnTo>
                  <a:cubicBezTo>
                    <a:pt x="1663527" y="0"/>
                    <a:pt x="1684425" y="20898"/>
                    <a:pt x="1684425" y="46676"/>
                  </a:cubicBezTo>
                  <a:lnTo>
                    <a:pt x="1684425" y="1712521"/>
                  </a:lnTo>
                  <a:cubicBezTo>
                    <a:pt x="1684425" y="1724901"/>
                    <a:pt x="1679507" y="1736773"/>
                    <a:pt x="1670754" y="1745526"/>
                  </a:cubicBezTo>
                  <a:cubicBezTo>
                    <a:pt x="1662000" y="1754280"/>
                    <a:pt x="1650128" y="1759198"/>
                    <a:pt x="1637748" y="1759198"/>
                  </a:cubicBezTo>
                  <a:lnTo>
                    <a:pt x="46676" y="1759198"/>
                  </a:lnTo>
                  <a:cubicBezTo>
                    <a:pt x="34297" y="1759198"/>
                    <a:pt x="22425" y="1754280"/>
                    <a:pt x="13671" y="1745526"/>
                  </a:cubicBezTo>
                  <a:cubicBezTo>
                    <a:pt x="4918" y="1736773"/>
                    <a:pt x="0" y="1724901"/>
                    <a:pt x="0" y="1712521"/>
                  </a:cubicBezTo>
                  <a:lnTo>
                    <a:pt x="0" y="46676"/>
                  </a:lnTo>
                  <a:cubicBezTo>
                    <a:pt x="0" y="34297"/>
                    <a:pt x="4918" y="22425"/>
                    <a:pt x="13671" y="13671"/>
                  </a:cubicBezTo>
                  <a:cubicBezTo>
                    <a:pt x="22425" y="4918"/>
                    <a:pt x="34297" y="0"/>
                    <a:pt x="46676" y="0"/>
                  </a:cubicBezTo>
                  <a:close/>
                </a:path>
              </a:pathLst>
            </a:custGeom>
            <a:solidFill>
              <a:srgbClr val="D9D9D9"/>
            </a:solidFill>
            <a:ln cap="rnd">
              <a:noFill/>
              <a:prstDash val="solid"/>
              <a:round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1684425" cy="179729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7540657" y="9723204"/>
            <a:ext cx="691667" cy="617728"/>
            <a:chOff x="0" y="0"/>
            <a:chExt cx="1090615" cy="97402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184150"/>
              <a:ext cx="989015" cy="5866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980"/>
                </a:lnSpc>
              </a:pPr>
              <a:r>
                <a:rPr lang="en-US" sz="700" spc="2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Page suivante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0" action="ppaction://hlinksldjump"/>
                </a:rPr>
                <a:t>Page précédente</a:t>
              </a:r>
            </a:p>
          </p:txBody>
        </p:sp>
      </p:grpSp>
      <p:sp>
        <p:nvSpPr>
          <p:cNvPr id="40" name="Freeform 40"/>
          <p:cNvSpPr/>
          <p:nvPr/>
        </p:nvSpPr>
        <p:spPr>
          <a:xfrm>
            <a:off x="7126789" y="3478224"/>
            <a:ext cx="3621024" cy="4114800"/>
          </a:xfrm>
          <a:custGeom>
            <a:avLst/>
            <a:gdLst/>
            <a:ahLst/>
            <a:cxnLst/>
            <a:rect l="l" t="t" r="r" b="b"/>
            <a:pathLst>
              <a:path w="3621024" h="4114800">
                <a:moveTo>
                  <a:pt x="0" y="0"/>
                </a:moveTo>
                <a:lnTo>
                  <a:pt x="3621024" y="0"/>
                </a:lnTo>
                <a:lnTo>
                  <a:pt x="36210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1" name="TextBox 41"/>
          <p:cNvSpPr txBox="1"/>
          <p:nvPr/>
        </p:nvSpPr>
        <p:spPr>
          <a:xfrm>
            <a:off x="1891444" y="594886"/>
            <a:ext cx="11595956" cy="534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</a:t>
            </a:r>
            <a:r>
              <a:rPr lang="en-US" sz="3199" b="1" u="none" strike="noStrike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 USAGE EN PRATIQUE : CHECK LIST OMEDIT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du médicament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6897650" y="602275"/>
            <a:ext cx="1152513" cy="294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0"/>
              </a:lnSpc>
              <a:spcBef>
                <a:spcPct val="0"/>
              </a:spcBef>
            </a:pPr>
            <a:r>
              <a:rPr lang="en-US" sz="878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  <a:hlinkClick r:id="rId2" action="ppaction://hlinksldjump"/>
              </a:rPr>
              <a:t>BON USAGE DES ANTIBIOTIQUES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62000" y="3216083"/>
            <a:ext cx="5971087" cy="5138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4984" lvl="1" indent="-237492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fr-FR" sz="2200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Utiliser les tests rapides d’orientation diagnostiques (TROD) : ex : angine, COVID, BU…</a:t>
            </a:r>
          </a:p>
          <a:p>
            <a:pPr marL="474984" lvl="1" indent="-237492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fr-FR" sz="2200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Dans le doute, ne pas prescrire d’ATB et se donner le temps de la réévaluation si possible</a:t>
            </a:r>
          </a:p>
          <a:p>
            <a:pPr marL="474984" lvl="1" indent="-237492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fr-FR" sz="2200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Eviter les prélèvements d’interprétation difficile :</a:t>
            </a:r>
          </a:p>
          <a:p>
            <a:pPr marL="949969" lvl="2" indent="-316656" algn="l">
              <a:lnSpc>
                <a:spcPts val="3080"/>
              </a:lnSpc>
              <a:spcBef>
                <a:spcPct val="0"/>
              </a:spcBef>
              <a:buFont typeface="Arial"/>
              <a:buChar char="⚬"/>
            </a:pPr>
            <a:r>
              <a:rPr lang="fr-FR" sz="2200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ECBU sur sonde ou chez un patient asymptomatique</a:t>
            </a:r>
          </a:p>
          <a:p>
            <a:pPr marL="949969" lvl="2" indent="-316656" algn="l">
              <a:lnSpc>
                <a:spcPts val="3080"/>
              </a:lnSpc>
              <a:spcBef>
                <a:spcPct val="0"/>
              </a:spcBef>
              <a:buFont typeface="Arial"/>
              <a:buChar char="⚬"/>
            </a:pPr>
            <a:r>
              <a:rPr lang="fr-FR" sz="2200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Prélèvements cutanés superficiels</a:t>
            </a:r>
          </a:p>
          <a:p>
            <a:pPr marL="949969" lvl="2" indent="-316656" algn="l">
              <a:lnSpc>
                <a:spcPts val="3080"/>
              </a:lnSpc>
              <a:spcBef>
                <a:spcPct val="0"/>
              </a:spcBef>
              <a:buFont typeface="Arial"/>
              <a:buChar char="⚬"/>
            </a:pPr>
            <a:r>
              <a:rPr lang="fr-FR" sz="2200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ECBC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639262" y="2619817"/>
            <a:ext cx="2216563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399" b="1" u="sng" strike="noStrik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Diagnostic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380261" y="3281588"/>
            <a:ext cx="4287992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 u="sng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Prescription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1141514" y="3832049"/>
            <a:ext cx="6765485" cy="3945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4984" lvl="1" indent="-237492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fr-FR" sz="2200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Limiter les durées : respecter les dernières recommandations</a:t>
            </a:r>
          </a:p>
          <a:p>
            <a:pPr marL="474984" lvl="1" indent="-237492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fr-FR" sz="2200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Privilégier les monothérapies</a:t>
            </a:r>
          </a:p>
          <a:p>
            <a:pPr marL="474984" lvl="1" indent="-237492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fr-FR" sz="2200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Réévaluer l’antibiothérapie à 48-72h :</a:t>
            </a:r>
          </a:p>
          <a:p>
            <a:pPr marL="949969" lvl="2" indent="-316656" algn="l">
              <a:lnSpc>
                <a:spcPts val="3080"/>
              </a:lnSpc>
              <a:spcBef>
                <a:spcPct val="0"/>
              </a:spcBef>
              <a:buFont typeface="Arial"/>
              <a:buChar char="⚬"/>
            </a:pPr>
            <a:r>
              <a:rPr lang="fr-FR" sz="2200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Arrêt ou désescalade selon les résultats de l’antibiogramme (privilégier un ATB à spectre étroit)</a:t>
            </a:r>
          </a:p>
          <a:p>
            <a:pPr marL="949969" lvl="2" indent="-316656" algn="l">
              <a:lnSpc>
                <a:spcPts val="3080"/>
              </a:lnSpc>
              <a:spcBef>
                <a:spcPct val="0"/>
              </a:spcBef>
              <a:buFont typeface="Arial"/>
              <a:buChar char="⚬"/>
            </a:pPr>
            <a:r>
              <a:rPr lang="fr-FR" sz="2200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Prendre l’avis d’un référent en infectiologie en cas de situation complexe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35">
            <a:extLst>
              <a:ext uri="{FF2B5EF4-FFF2-40B4-BE49-F238E27FC236}">
                <a16:creationId xmlns:a16="http://schemas.microsoft.com/office/drawing/2014/main" id="{80543BCD-535F-883F-3A5B-E723B569C3A9}"/>
              </a:ext>
            </a:extLst>
          </p:cNvPr>
          <p:cNvGrpSpPr/>
          <p:nvPr/>
        </p:nvGrpSpPr>
        <p:grpSpPr>
          <a:xfrm>
            <a:off x="16897650" y="566542"/>
            <a:ext cx="1193587" cy="415259"/>
            <a:chOff x="0" y="0"/>
            <a:chExt cx="1476644" cy="513737"/>
          </a:xfrm>
        </p:grpSpPr>
        <p:sp>
          <p:nvSpPr>
            <p:cNvPr id="54" name="Freeform 36">
              <a:hlinkClick r:id="rId2" action="ppaction://hlinksldjump"/>
              <a:extLst>
                <a:ext uri="{FF2B5EF4-FFF2-40B4-BE49-F238E27FC236}">
                  <a16:creationId xmlns:a16="http://schemas.microsoft.com/office/drawing/2014/main" id="{D463C7B7-2DDC-34A6-1AFF-08A4948DB340}"/>
                </a:ext>
              </a:extLst>
            </p:cNvPr>
            <p:cNvSpPr/>
            <p:nvPr/>
          </p:nvSpPr>
          <p:spPr>
            <a:xfrm>
              <a:off x="0" y="0"/>
              <a:ext cx="1476644" cy="513737"/>
            </a:xfrm>
            <a:custGeom>
              <a:avLst/>
              <a:gdLst/>
              <a:ahLst/>
              <a:cxnLst/>
              <a:rect l="l" t="t" r="r" b="b"/>
              <a:pathLst>
                <a:path w="1476644" h="513737">
                  <a:moveTo>
                    <a:pt x="256868" y="0"/>
                  </a:moveTo>
                  <a:lnTo>
                    <a:pt x="1219776" y="0"/>
                  </a:lnTo>
                  <a:cubicBezTo>
                    <a:pt x="1287902" y="0"/>
                    <a:pt x="1353237" y="27063"/>
                    <a:pt x="1401409" y="75235"/>
                  </a:cubicBezTo>
                  <a:cubicBezTo>
                    <a:pt x="1449581" y="123407"/>
                    <a:pt x="1476644" y="188743"/>
                    <a:pt x="1476644" y="256868"/>
                  </a:cubicBezTo>
                  <a:lnTo>
                    <a:pt x="1476644" y="256868"/>
                  </a:lnTo>
                  <a:cubicBezTo>
                    <a:pt x="1476644" y="398733"/>
                    <a:pt x="1361640" y="513737"/>
                    <a:pt x="1219776" y="513737"/>
                  </a:cubicBezTo>
                  <a:lnTo>
                    <a:pt x="256868" y="513737"/>
                  </a:lnTo>
                  <a:cubicBezTo>
                    <a:pt x="188743" y="513737"/>
                    <a:pt x="123407" y="486674"/>
                    <a:pt x="75235" y="438502"/>
                  </a:cubicBezTo>
                  <a:cubicBezTo>
                    <a:pt x="27063" y="390330"/>
                    <a:pt x="0" y="324994"/>
                    <a:pt x="0" y="256868"/>
                  </a:cubicBezTo>
                  <a:lnTo>
                    <a:pt x="0" y="256868"/>
                  </a:lnTo>
                  <a:cubicBezTo>
                    <a:pt x="0" y="188743"/>
                    <a:pt x="27063" y="123407"/>
                    <a:pt x="75235" y="75235"/>
                  </a:cubicBezTo>
                  <a:cubicBezTo>
                    <a:pt x="123407" y="27063"/>
                    <a:pt x="188743" y="0"/>
                    <a:pt x="256868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5" name="TextBox 37">
              <a:extLst>
                <a:ext uri="{FF2B5EF4-FFF2-40B4-BE49-F238E27FC236}">
                  <a16:creationId xmlns:a16="http://schemas.microsoft.com/office/drawing/2014/main" id="{2253DD37-008C-68E6-4811-0D2A83800FF5}"/>
                </a:ext>
              </a:extLst>
            </p:cNvPr>
            <p:cNvSpPr txBox="1"/>
            <p:nvPr/>
          </p:nvSpPr>
          <p:spPr>
            <a:xfrm>
              <a:off x="0" y="-47625"/>
              <a:ext cx="1476644" cy="561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1859878" y="253479"/>
            <a:ext cx="10281983" cy="1220660"/>
            <a:chOff x="0" y="0"/>
            <a:chExt cx="2708012" cy="321491"/>
          </a:xfrm>
        </p:grpSpPr>
        <p:sp>
          <p:nvSpPr>
            <p:cNvPr id="3" name="Freeform 3">
              <a:hlinkClick r:id="rId3" action="ppaction://hlinksldjump"/>
            </p:cNvPr>
            <p:cNvSpPr/>
            <p:nvPr/>
          </p:nvSpPr>
          <p:spPr>
            <a:xfrm>
              <a:off x="0" y="0"/>
              <a:ext cx="2708012" cy="321491"/>
            </a:xfrm>
            <a:custGeom>
              <a:avLst/>
              <a:gdLst/>
              <a:ahLst/>
              <a:cxnLst/>
              <a:rect l="l" t="t" r="r" b="b"/>
              <a:pathLst>
                <a:path w="2708012" h="321491">
                  <a:moveTo>
                    <a:pt x="42919" y="0"/>
                  </a:moveTo>
                  <a:lnTo>
                    <a:pt x="2665093" y="0"/>
                  </a:lnTo>
                  <a:cubicBezTo>
                    <a:pt x="2688797" y="0"/>
                    <a:pt x="2708012" y="19215"/>
                    <a:pt x="2708012" y="42919"/>
                  </a:cubicBezTo>
                  <a:lnTo>
                    <a:pt x="2708012" y="278572"/>
                  </a:lnTo>
                  <a:cubicBezTo>
                    <a:pt x="2708012" y="302275"/>
                    <a:pt x="2688797" y="321491"/>
                    <a:pt x="2665093" y="321491"/>
                  </a:cubicBezTo>
                  <a:lnTo>
                    <a:pt x="42919" y="321491"/>
                  </a:lnTo>
                  <a:cubicBezTo>
                    <a:pt x="19215" y="321491"/>
                    <a:pt x="0" y="302275"/>
                    <a:pt x="0" y="278572"/>
                  </a:cubicBezTo>
                  <a:lnTo>
                    <a:pt x="0" y="42919"/>
                  </a:lnTo>
                  <a:cubicBezTo>
                    <a:pt x="0" y="19215"/>
                    <a:pt x="19215" y="0"/>
                    <a:pt x="4291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5E3984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708012" cy="350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6" name="Freeform 6">
              <a:hlinkClick r:id="rId4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82595" y="116790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79197" y="116790"/>
            <a:ext cx="1524000" cy="1524000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4B71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27" name="Freeform 27">
            <a:hlinkClick r:id="rId6" action="ppaction://hlinksldjump"/>
          </p:cNvPr>
          <p:cNvSpPr/>
          <p:nvPr/>
        </p:nvSpPr>
        <p:spPr>
          <a:xfrm>
            <a:off x="531188" y="494116"/>
            <a:ext cx="767721" cy="763534"/>
          </a:xfrm>
          <a:custGeom>
            <a:avLst/>
            <a:gdLst/>
            <a:ahLst/>
            <a:cxnLst/>
            <a:rect l="l" t="t" r="r" b="b"/>
            <a:pathLst>
              <a:path w="767721" h="763534">
                <a:moveTo>
                  <a:pt x="0" y="0"/>
                </a:moveTo>
                <a:lnTo>
                  <a:pt x="767721" y="0"/>
                </a:lnTo>
                <a:lnTo>
                  <a:pt x="767721" y="763534"/>
                </a:lnTo>
                <a:lnTo>
                  <a:pt x="0" y="7635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1859341" y="1914130"/>
            <a:ext cx="6218932" cy="4962998"/>
            <a:chOff x="0" y="0"/>
            <a:chExt cx="1754341" cy="140004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754341" cy="1400046"/>
            </a:xfrm>
            <a:custGeom>
              <a:avLst/>
              <a:gdLst/>
              <a:ahLst/>
              <a:cxnLst/>
              <a:rect l="l" t="t" r="r" b="b"/>
              <a:pathLst>
                <a:path w="1754341" h="1400046">
                  <a:moveTo>
                    <a:pt x="44816" y="0"/>
                  </a:moveTo>
                  <a:lnTo>
                    <a:pt x="1709525" y="0"/>
                  </a:lnTo>
                  <a:cubicBezTo>
                    <a:pt x="1734276" y="0"/>
                    <a:pt x="1754341" y="20065"/>
                    <a:pt x="1754341" y="44816"/>
                  </a:cubicBezTo>
                  <a:lnTo>
                    <a:pt x="1754341" y="1355230"/>
                  </a:lnTo>
                  <a:cubicBezTo>
                    <a:pt x="1754341" y="1367116"/>
                    <a:pt x="1749620" y="1378515"/>
                    <a:pt x="1741215" y="1386920"/>
                  </a:cubicBezTo>
                  <a:cubicBezTo>
                    <a:pt x="1732810" y="1395324"/>
                    <a:pt x="1721411" y="1400046"/>
                    <a:pt x="1709525" y="1400046"/>
                  </a:cubicBezTo>
                  <a:lnTo>
                    <a:pt x="44816" y="1400046"/>
                  </a:lnTo>
                  <a:cubicBezTo>
                    <a:pt x="20065" y="1400046"/>
                    <a:pt x="0" y="1379981"/>
                    <a:pt x="0" y="1355230"/>
                  </a:cubicBezTo>
                  <a:lnTo>
                    <a:pt x="0" y="44816"/>
                  </a:lnTo>
                  <a:cubicBezTo>
                    <a:pt x="0" y="20065"/>
                    <a:pt x="20065" y="0"/>
                    <a:pt x="44816" y="0"/>
                  </a:cubicBezTo>
                  <a:close/>
                </a:path>
              </a:pathLst>
            </a:custGeom>
            <a:solidFill>
              <a:srgbClr val="FFBEC4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754341" cy="143814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00262" y="1914130"/>
            <a:ext cx="6218932" cy="4962998"/>
            <a:chOff x="0" y="0"/>
            <a:chExt cx="1754341" cy="140004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754341" cy="1400046"/>
            </a:xfrm>
            <a:custGeom>
              <a:avLst/>
              <a:gdLst/>
              <a:ahLst/>
              <a:cxnLst/>
              <a:rect l="l" t="t" r="r" b="b"/>
              <a:pathLst>
                <a:path w="1754341" h="1400046">
                  <a:moveTo>
                    <a:pt x="44816" y="0"/>
                  </a:moveTo>
                  <a:lnTo>
                    <a:pt x="1709525" y="0"/>
                  </a:lnTo>
                  <a:cubicBezTo>
                    <a:pt x="1734276" y="0"/>
                    <a:pt x="1754341" y="20065"/>
                    <a:pt x="1754341" y="44816"/>
                  </a:cubicBezTo>
                  <a:lnTo>
                    <a:pt x="1754341" y="1355230"/>
                  </a:lnTo>
                  <a:cubicBezTo>
                    <a:pt x="1754341" y="1367116"/>
                    <a:pt x="1749620" y="1378515"/>
                    <a:pt x="1741215" y="1386920"/>
                  </a:cubicBezTo>
                  <a:cubicBezTo>
                    <a:pt x="1732810" y="1395324"/>
                    <a:pt x="1721411" y="1400046"/>
                    <a:pt x="1709525" y="1400046"/>
                  </a:cubicBezTo>
                  <a:lnTo>
                    <a:pt x="44816" y="1400046"/>
                  </a:lnTo>
                  <a:cubicBezTo>
                    <a:pt x="20065" y="1400046"/>
                    <a:pt x="0" y="1379981"/>
                    <a:pt x="0" y="1355230"/>
                  </a:cubicBezTo>
                  <a:lnTo>
                    <a:pt x="0" y="44816"/>
                  </a:lnTo>
                  <a:cubicBezTo>
                    <a:pt x="0" y="20065"/>
                    <a:pt x="20065" y="0"/>
                    <a:pt x="44816" y="0"/>
                  </a:cubicBezTo>
                  <a:close/>
                </a:path>
              </a:pathLst>
            </a:custGeom>
            <a:solidFill>
              <a:srgbClr val="FFE8A3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1754341" cy="143814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7259300" y="9402700"/>
            <a:ext cx="854342" cy="763012"/>
            <a:chOff x="0" y="0"/>
            <a:chExt cx="1090615" cy="97402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184150"/>
              <a:ext cx="989015" cy="5866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980"/>
                </a:lnSpc>
              </a:pPr>
              <a:r>
                <a:rPr lang="en-US" sz="700" spc="2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Page suivante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6" action="ppaction://hlinksldjump"/>
                </a:rPr>
                <a:t>Page précédente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876933" y="594886"/>
            <a:ext cx="10247873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</a:t>
            </a:r>
            <a:r>
              <a:rPr lang="en-US" sz="3199" b="1" u="none" strike="noStrike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 USAGE EN PRATIQUE : CHECK LIST HAS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du médicament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961129" y="626999"/>
            <a:ext cx="1152513" cy="294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0"/>
              </a:lnSpc>
              <a:spcBef>
                <a:spcPct val="0"/>
              </a:spcBef>
            </a:pPr>
            <a:r>
              <a:rPr lang="en-US" sz="878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  <a:hlinkClick r:id="rId2" action="ppaction://hlinksldjump"/>
              </a:rPr>
              <a:t>BON USAGE DES ANTIBIOTIQUES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00263" y="2781300"/>
            <a:ext cx="6218932" cy="3945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Respecter les non-indications de traitement ATB :</a:t>
            </a:r>
          </a:p>
          <a:p>
            <a:pPr marL="949959" lvl="2" indent="-316653" algn="l">
              <a:lnSpc>
                <a:spcPts val="3079"/>
              </a:lnSpc>
              <a:spcBef>
                <a:spcPct val="0"/>
              </a:spcBef>
              <a:buFont typeface="Arial"/>
              <a:buChar char="⚬"/>
            </a:pPr>
            <a:r>
              <a:rPr lang="fr-FR" sz="2199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Colonisations urinaires</a:t>
            </a:r>
          </a:p>
          <a:p>
            <a:pPr marL="949959" lvl="2" indent="-316653" algn="l">
              <a:lnSpc>
                <a:spcPts val="3079"/>
              </a:lnSpc>
              <a:spcBef>
                <a:spcPct val="0"/>
              </a:spcBef>
              <a:buFont typeface="Arial"/>
              <a:buChar char="⚬"/>
            </a:pPr>
            <a:r>
              <a:rPr lang="fr-FR" sz="2199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Bronchites aiguës</a:t>
            </a:r>
          </a:p>
          <a:p>
            <a:pPr marL="474979" lvl="1" indent="-237490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Préserver les C3G et les fluoroquinolones (générateurs de résistances bactériennes)</a:t>
            </a:r>
          </a:p>
          <a:p>
            <a:pPr marL="474979" lvl="1" indent="-237490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Dans le doute, ne pas prescrire d’ATB et se donner le temps de la réévaluation si possible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4066684" y="2252054"/>
            <a:ext cx="2001165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399" b="1" u="sng" strike="noStrik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Traçabilité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703197" y="2224932"/>
            <a:ext cx="4287992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399" b="1" u="sng" strike="noStrik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Epargne antibiotique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859341" y="3115019"/>
            <a:ext cx="6218932" cy="2355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Mentionner clairement l’indication et la durée de traitement de l’ATB dans le dossier médical et sur le formulaire de prescription Sillage</a:t>
            </a:r>
            <a:r>
              <a:rPr lang="fr-FR" sz="21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®</a:t>
            </a:r>
            <a:endParaRPr lang="fr-FR" sz="2199" u="none" strike="noStrike" spc="7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74979" lvl="1" indent="-237490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Tracer la réévaluation dans le dossier patient  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4906668" y="7029807"/>
            <a:ext cx="9108241" cy="3135906"/>
            <a:chOff x="0" y="0"/>
            <a:chExt cx="2569406" cy="884629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569406" cy="884629"/>
            </a:xfrm>
            <a:custGeom>
              <a:avLst/>
              <a:gdLst/>
              <a:ahLst/>
              <a:cxnLst/>
              <a:rect l="l" t="t" r="r" b="b"/>
              <a:pathLst>
                <a:path w="2569406" h="884629">
                  <a:moveTo>
                    <a:pt x="30600" y="0"/>
                  </a:moveTo>
                  <a:lnTo>
                    <a:pt x="2538806" y="0"/>
                  </a:lnTo>
                  <a:cubicBezTo>
                    <a:pt x="2546922" y="0"/>
                    <a:pt x="2554705" y="3224"/>
                    <a:pt x="2560444" y="8962"/>
                  </a:cubicBezTo>
                  <a:cubicBezTo>
                    <a:pt x="2566182" y="14701"/>
                    <a:pt x="2569406" y="22484"/>
                    <a:pt x="2569406" y="30600"/>
                  </a:cubicBezTo>
                  <a:lnTo>
                    <a:pt x="2569406" y="854030"/>
                  </a:lnTo>
                  <a:cubicBezTo>
                    <a:pt x="2569406" y="870929"/>
                    <a:pt x="2555706" y="884629"/>
                    <a:pt x="2538806" y="884629"/>
                  </a:cubicBezTo>
                  <a:lnTo>
                    <a:pt x="30600" y="884629"/>
                  </a:lnTo>
                  <a:cubicBezTo>
                    <a:pt x="22484" y="884629"/>
                    <a:pt x="14701" y="881405"/>
                    <a:pt x="8962" y="875667"/>
                  </a:cubicBezTo>
                  <a:cubicBezTo>
                    <a:pt x="3224" y="869928"/>
                    <a:pt x="0" y="862145"/>
                    <a:pt x="0" y="854030"/>
                  </a:cubicBezTo>
                  <a:lnTo>
                    <a:pt x="0" y="30600"/>
                  </a:lnTo>
                  <a:cubicBezTo>
                    <a:pt x="0" y="13700"/>
                    <a:pt x="13700" y="0"/>
                    <a:pt x="30600" y="0"/>
                  </a:cubicBezTo>
                  <a:close/>
                </a:path>
              </a:pathLst>
            </a:custGeom>
            <a:solidFill>
              <a:srgbClr val="EAE0FF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2569406" cy="9227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5105400" y="7571105"/>
            <a:ext cx="8909509" cy="2355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Vaccinations antigrippale, anti pneumococcique </a:t>
            </a:r>
          </a:p>
          <a:p>
            <a:pPr marL="474979" lvl="1" indent="-237490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Kinésithérapie respiratoire en cas d’exacerbation de BPCO </a:t>
            </a:r>
          </a:p>
          <a:p>
            <a:pPr marL="474979" lvl="1" indent="-237490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Soins locaux (pansements adaptés)</a:t>
            </a:r>
          </a:p>
          <a:p>
            <a:pPr marL="474979" lvl="1" indent="-237490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fr-FR" sz="2199" u="none" strike="noStrike" spc="7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Limitation des indications et de la durée des sondages urinaires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273233" y="7081342"/>
            <a:ext cx="4287992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 u="sng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Prévention</a:t>
            </a:r>
          </a:p>
        </p:txBody>
      </p:sp>
      <p:sp>
        <p:nvSpPr>
          <p:cNvPr id="52" name="Freeform 52"/>
          <p:cNvSpPr/>
          <p:nvPr/>
        </p:nvSpPr>
        <p:spPr>
          <a:xfrm>
            <a:off x="8192033" y="3003361"/>
            <a:ext cx="2450392" cy="2784536"/>
          </a:xfrm>
          <a:custGeom>
            <a:avLst/>
            <a:gdLst/>
            <a:ahLst/>
            <a:cxnLst/>
            <a:rect l="l" t="t" r="r" b="b"/>
            <a:pathLst>
              <a:path w="2450392" h="2784536">
                <a:moveTo>
                  <a:pt x="0" y="0"/>
                </a:moveTo>
                <a:lnTo>
                  <a:pt x="2450392" y="0"/>
                </a:lnTo>
                <a:lnTo>
                  <a:pt x="2450392" y="2784536"/>
                </a:lnTo>
                <a:lnTo>
                  <a:pt x="0" y="27845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35">
            <a:extLst>
              <a:ext uri="{FF2B5EF4-FFF2-40B4-BE49-F238E27FC236}">
                <a16:creationId xmlns:a16="http://schemas.microsoft.com/office/drawing/2014/main" id="{7B16A912-C627-E677-1059-28F2997F07EB}"/>
              </a:ext>
            </a:extLst>
          </p:cNvPr>
          <p:cNvGrpSpPr/>
          <p:nvPr/>
        </p:nvGrpSpPr>
        <p:grpSpPr>
          <a:xfrm>
            <a:off x="16897650" y="566542"/>
            <a:ext cx="1193587" cy="415259"/>
            <a:chOff x="0" y="0"/>
            <a:chExt cx="1476644" cy="513737"/>
          </a:xfrm>
        </p:grpSpPr>
        <p:sp>
          <p:nvSpPr>
            <p:cNvPr id="36" name="Freeform 36">
              <a:hlinkClick r:id="rId3" action="ppaction://hlinksldjump"/>
              <a:extLst>
                <a:ext uri="{FF2B5EF4-FFF2-40B4-BE49-F238E27FC236}">
                  <a16:creationId xmlns:a16="http://schemas.microsoft.com/office/drawing/2014/main" id="{06B2943C-3B80-6466-C69F-6C0F85A641B6}"/>
                </a:ext>
              </a:extLst>
            </p:cNvPr>
            <p:cNvSpPr/>
            <p:nvPr/>
          </p:nvSpPr>
          <p:spPr>
            <a:xfrm>
              <a:off x="0" y="0"/>
              <a:ext cx="1476644" cy="513737"/>
            </a:xfrm>
            <a:custGeom>
              <a:avLst/>
              <a:gdLst/>
              <a:ahLst/>
              <a:cxnLst/>
              <a:rect l="l" t="t" r="r" b="b"/>
              <a:pathLst>
                <a:path w="1476644" h="513737">
                  <a:moveTo>
                    <a:pt x="256868" y="0"/>
                  </a:moveTo>
                  <a:lnTo>
                    <a:pt x="1219776" y="0"/>
                  </a:lnTo>
                  <a:cubicBezTo>
                    <a:pt x="1287902" y="0"/>
                    <a:pt x="1353237" y="27063"/>
                    <a:pt x="1401409" y="75235"/>
                  </a:cubicBezTo>
                  <a:cubicBezTo>
                    <a:pt x="1449581" y="123407"/>
                    <a:pt x="1476644" y="188743"/>
                    <a:pt x="1476644" y="256868"/>
                  </a:cubicBezTo>
                  <a:lnTo>
                    <a:pt x="1476644" y="256868"/>
                  </a:lnTo>
                  <a:cubicBezTo>
                    <a:pt x="1476644" y="398733"/>
                    <a:pt x="1361640" y="513737"/>
                    <a:pt x="1219776" y="513737"/>
                  </a:cubicBezTo>
                  <a:lnTo>
                    <a:pt x="256868" y="513737"/>
                  </a:lnTo>
                  <a:cubicBezTo>
                    <a:pt x="188743" y="513737"/>
                    <a:pt x="123407" y="486674"/>
                    <a:pt x="75235" y="438502"/>
                  </a:cubicBezTo>
                  <a:cubicBezTo>
                    <a:pt x="27063" y="390330"/>
                    <a:pt x="0" y="324994"/>
                    <a:pt x="0" y="256868"/>
                  </a:cubicBezTo>
                  <a:lnTo>
                    <a:pt x="0" y="256868"/>
                  </a:lnTo>
                  <a:cubicBezTo>
                    <a:pt x="0" y="188743"/>
                    <a:pt x="27063" y="123407"/>
                    <a:pt x="75235" y="75235"/>
                  </a:cubicBezTo>
                  <a:cubicBezTo>
                    <a:pt x="123407" y="27063"/>
                    <a:pt x="188743" y="0"/>
                    <a:pt x="256868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54C57637-21BC-BA43-823A-0DAFB8EF6689}"/>
                </a:ext>
              </a:extLst>
            </p:cNvPr>
            <p:cNvSpPr txBox="1"/>
            <p:nvPr/>
          </p:nvSpPr>
          <p:spPr>
            <a:xfrm>
              <a:off x="0" y="-47625"/>
              <a:ext cx="1476644" cy="561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3" name="Freeform 3">
              <a:hlinkClick r:id="rId4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878203" y="253479"/>
            <a:ext cx="10281983" cy="1220660"/>
            <a:chOff x="0" y="0"/>
            <a:chExt cx="2708012" cy="321491"/>
          </a:xfrm>
        </p:grpSpPr>
        <p:sp>
          <p:nvSpPr>
            <p:cNvPr id="21" name="Freeform 21">
              <a:hlinkClick r:id="rId5" action="ppaction://hlinksldjump"/>
            </p:cNvPr>
            <p:cNvSpPr/>
            <p:nvPr/>
          </p:nvSpPr>
          <p:spPr>
            <a:xfrm>
              <a:off x="0" y="0"/>
              <a:ext cx="2708012" cy="321491"/>
            </a:xfrm>
            <a:custGeom>
              <a:avLst/>
              <a:gdLst/>
              <a:ahLst/>
              <a:cxnLst/>
              <a:rect l="l" t="t" r="r" b="b"/>
              <a:pathLst>
                <a:path w="2708012" h="321491">
                  <a:moveTo>
                    <a:pt x="42919" y="0"/>
                  </a:moveTo>
                  <a:lnTo>
                    <a:pt x="2665093" y="0"/>
                  </a:lnTo>
                  <a:cubicBezTo>
                    <a:pt x="2688797" y="0"/>
                    <a:pt x="2708012" y="19215"/>
                    <a:pt x="2708012" y="42919"/>
                  </a:cubicBezTo>
                  <a:lnTo>
                    <a:pt x="2708012" y="278572"/>
                  </a:lnTo>
                  <a:cubicBezTo>
                    <a:pt x="2708012" y="302275"/>
                    <a:pt x="2688797" y="321491"/>
                    <a:pt x="2665093" y="321491"/>
                  </a:cubicBezTo>
                  <a:lnTo>
                    <a:pt x="42919" y="321491"/>
                  </a:lnTo>
                  <a:cubicBezTo>
                    <a:pt x="19215" y="321491"/>
                    <a:pt x="0" y="302275"/>
                    <a:pt x="0" y="278572"/>
                  </a:cubicBezTo>
                  <a:lnTo>
                    <a:pt x="0" y="42919"/>
                  </a:lnTo>
                  <a:cubicBezTo>
                    <a:pt x="0" y="19215"/>
                    <a:pt x="19215" y="0"/>
                    <a:pt x="4291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5E3984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2708012" cy="3500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82595" y="116790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79197" y="116790"/>
            <a:ext cx="1524000" cy="1524000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4B71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27" name="Freeform 27">
            <a:hlinkClick r:id="rId7" action="ppaction://hlinksldjump"/>
          </p:cNvPr>
          <p:cNvSpPr/>
          <p:nvPr/>
        </p:nvSpPr>
        <p:spPr>
          <a:xfrm>
            <a:off x="531188" y="494116"/>
            <a:ext cx="767721" cy="763534"/>
          </a:xfrm>
          <a:custGeom>
            <a:avLst/>
            <a:gdLst/>
            <a:ahLst/>
            <a:cxnLst/>
            <a:rect l="l" t="t" r="r" b="b"/>
            <a:pathLst>
              <a:path w="767721" h="763534">
                <a:moveTo>
                  <a:pt x="0" y="0"/>
                </a:moveTo>
                <a:lnTo>
                  <a:pt x="767721" y="0"/>
                </a:lnTo>
                <a:lnTo>
                  <a:pt x="767721" y="763534"/>
                </a:lnTo>
                <a:lnTo>
                  <a:pt x="0" y="7635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du médicament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897650" y="602275"/>
            <a:ext cx="1152513" cy="294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0"/>
              </a:lnSpc>
              <a:spcBef>
                <a:spcPct val="0"/>
              </a:spcBef>
            </a:pPr>
            <a:r>
              <a:rPr lang="en-US" sz="878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  <a:hlinkClick r:id="rId3" action="ppaction://hlinksldjump"/>
              </a:rPr>
              <a:t>BON USAGE DES ANTIBIOTIQUES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95258" y="594886"/>
            <a:ext cx="10247873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</a:t>
            </a:r>
            <a:r>
              <a:rPr lang="en-US" sz="3199" b="1" u="none" strike="noStrike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 USAGE EN PRATIQUE : CHECK LIST HAS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0" action="ppaction://hlinksldjump"/>
                </a:rPr>
                <a:t>Page précédente</a:t>
              </a:r>
            </a:p>
          </p:txBody>
        </p:sp>
      </p:grpSp>
      <p:pic>
        <p:nvPicPr>
          <p:cNvPr id="35" name="Image 3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98909" y="1785944"/>
            <a:ext cx="15508229" cy="8002815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630079" y="134899"/>
            <a:ext cx="9858244" cy="1346406"/>
            <a:chOff x="0" y="-47625"/>
            <a:chExt cx="3218478" cy="4395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18478" cy="391944"/>
            </a:xfrm>
            <a:custGeom>
              <a:avLst/>
              <a:gdLst/>
              <a:ahLst/>
              <a:cxnLst/>
              <a:rect l="l" t="t" r="r" b="b"/>
              <a:pathLst>
                <a:path w="3218478" h="391944">
                  <a:moveTo>
                    <a:pt x="44763" y="0"/>
                  </a:moveTo>
                  <a:lnTo>
                    <a:pt x="3173714" y="0"/>
                  </a:lnTo>
                  <a:cubicBezTo>
                    <a:pt x="3185586" y="0"/>
                    <a:pt x="3196972" y="4716"/>
                    <a:pt x="3205367" y="13111"/>
                  </a:cubicBezTo>
                  <a:cubicBezTo>
                    <a:pt x="3213762" y="21506"/>
                    <a:pt x="3218478" y="32891"/>
                    <a:pt x="3218478" y="44763"/>
                  </a:cubicBezTo>
                  <a:lnTo>
                    <a:pt x="3218478" y="347180"/>
                  </a:lnTo>
                  <a:cubicBezTo>
                    <a:pt x="3218478" y="371903"/>
                    <a:pt x="3198437" y="391944"/>
                    <a:pt x="3173714" y="391944"/>
                  </a:cubicBezTo>
                  <a:lnTo>
                    <a:pt x="44763" y="391944"/>
                  </a:lnTo>
                  <a:cubicBezTo>
                    <a:pt x="20041" y="391944"/>
                    <a:pt x="0" y="371903"/>
                    <a:pt x="0" y="347180"/>
                  </a:cubicBezTo>
                  <a:lnTo>
                    <a:pt x="0" y="44763"/>
                  </a:lnTo>
                  <a:cubicBezTo>
                    <a:pt x="0" y="20041"/>
                    <a:pt x="20041" y="0"/>
                    <a:pt x="4476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218478" cy="439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9156187" y="5520450"/>
            <a:ext cx="2782241" cy="2328954"/>
            <a:chOff x="0" y="0"/>
            <a:chExt cx="949671" cy="794950"/>
          </a:xfrm>
        </p:grpSpPr>
        <p:sp>
          <p:nvSpPr>
            <p:cNvPr id="6" name="Freeform 6">
              <a:hlinkClick r:id="rId2" action="ppaction://hlinksldjump"/>
            </p:cNvPr>
            <p:cNvSpPr/>
            <p:nvPr/>
          </p:nvSpPr>
          <p:spPr>
            <a:xfrm>
              <a:off x="0" y="0"/>
              <a:ext cx="949671" cy="794950"/>
            </a:xfrm>
            <a:custGeom>
              <a:avLst/>
              <a:gdLst/>
              <a:ahLst/>
              <a:cxnLst/>
              <a:rect l="l" t="t" r="r" b="b"/>
              <a:pathLst>
                <a:path w="949671" h="794950">
                  <a:moveTo>
                    <a:pt x="746471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746471" y="794950"/>
                  </a:lnTo>
                  <a:lnTo>
                    <a:pt x="949671" y="397475"/>
                  </a:lnTo>
                  <a:lnTo>
                    <a:pt x="746471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35371" cy="823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6188095" y="5550936"/>
            <a:ext cx="2721269" cy="2328954"/>
            <a:chOff x="0" y="0"/>
            <a:chExt cx="928860" cy="794950"/>
          </a:xfrm>
        </p:grpSpPr>
        <p:sp>
          <p:nvSpPr>
            <p:cNvPr id="9" name="Freeform 9">
              <a:hlinkClick r:id="rId3" action="ppaction://hlinksldjump"/>
            </p:cNvPr>
            <p:cNvSpPr/>
            <p:nvPr/>
          </p:nvSpPr>
          <p:spPr>
            <a:xfrm>
              <a:off x="0" y="0"/>
              <a:ext cx="928860" cy="794950"/>
            </a:xfrm>
            <a:custGeom>
              <a:avLst/>
              <a:gdLst/>
              <a:ahLst/>
              <a:cxnLst/>
              <a:rect l="l" t="t" r="r" b="b"/>
              <a:pathLst>
                <a:path w="928860" h="794950">
                  <a:moveTo>
                    <a:pt x="725660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725660" y="794950"/>
                  </a:lnTo>
                  <a:lnTo>
                    <a:pt x="928860" y="397475"/>
                  </a:lnTo>
                  <a:lnTo>
                    <a:pt x="72566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14560" cy="823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772984" y="4422495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5"/>
                </a:lnTo>
                <a:lnTo>
                  <a:pt x="0" y="16925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6776540" y="4457144"/>
            <a:ext cx="1524000" cy="1524000"/>
            <a:chOff x="0" y="0"/>
            <a:chExt cx="812800" cy="812800"/>
          </a:xfrm>
        </p:grpSpPr>
        <p:sp>
          <p:nvSpPr>
            <p:cNvPr id="13" name="Freeform 13">
              <a:hlinkClick r:id="rId3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E5CE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5400000">
            <a:off x="12162739" y="5531298"/>
            <a:ext cx="2760544" cy="2328954"/>
            <a:chOff x="0" y="0"/>
            <a:chExt cx="942266" cy="794950"/>
          </a:xfrm>
        </p:grpSpPr>
        <p:sp>
          <p:nvSpPr>
            <p:cNvPr id="16" name="Freeform 16">
              <a:hlinkClick r:id="rId5" action="ppaction://hlinksldjump"/>
            </p:cNvPr>
            <p:cNvSpPr/>
            <p:nvPr/>
          </p:nvSpPr>
          <p:spPr>
            <a:xfrm>
              <a:off x="0" y="0"/>
              <a:ext cx="942266" cy="794950"/>
            </a:xfrm>
            <a:custGeom>
              <a:avLst/>
              <a:gdLst/>
              <a:ahLst/>
              <a:cxnLst/>
              <a:rect l="l" t="t" r="r" b="b"/>
              <a:pathLst>
                <a:path w="942266" h="794950">
                  <a:moveTo>
                    <a:pt x="739066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739066" y="794950"/>
                  </a:lnTo>
                  <a:lnTo>
                    <a:pt x="942266" y="397475"/>
                  </a:lnTo>
                  <a:lnTo>
                    <a:pt x="739066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827966" cy="823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2767265" y="4422495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9" y="0"/>
                </a:lnTo>
                <a:lnTo>
                  <a:pt x="1695609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2770821" y="4417868"/>
            <a:ext cx="1524000" cy="1524000"/>
            <a:chOff x="0" y="0"/>
            <a:chExt cx="812800" cy="812800"/>
          </a:xfrm>
        </p:grpSpPr>
        <p:sp>
          <p:nvSpPr>
            <p:cNvPr id="20" name="Freeform 20">
              <a:hlinkClick r:id="rId5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22" name="Freeform 22">
            <a:hlinkClick r:id="rId5" action="ppaction://hlinksldjump"/>
          </p:cNvPr>
          <p:cNvSpPr/>
          <p:nvPr/>
        </p:nvSpPr>
        <p:spPr>
          <a:xfrm>
            <a:off x="13177244" y="4694294"/>
            <a:ext cx="759943" cy="1023492"/>
          </a:xfrm>
          <a:custGeom>
            <a:avLst/>
            <a:gdLst/>
            <a:ahLst/>
            <a:cxnLst/>
            <a:rect l="l" t="t" r="r" b="b"/>
            <a:pathLst>
              <a:path w="759943" h="1023492">
                <a:moveTo>
                  <a:pt x="0" y="0"/>
                </a:moveTo>
                <a:lnTo>
                  <a:pt x="759943" y="0"/>
                </a:lnTo>
                <a:lnTo>
                  <a:pt x="759943" y="1023492"/>
                </a:lnTo>
                <a:lnTo>
                  <a:pt x="0" y="10234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24" name="Freeform 24">
              <a:hlinkClick r:id="rId8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F66F157B-85F0-7F2E-4B75-61662044CB33}"/>
              </a:ext>
            </a:extLst>
          </p:cNvPr>
          <p:cNvGrpSpPr/>
          <p:nvPr/>
        </p:nvGrpSpPr>
        <p:grpSpPr>
          <a:xfrm>
            <a:off x="9753600" y="4506757"/>
            <a:ext cx="1524000" cy="1524000"/>
            <a:chOff x="10251021" y="3438643"/>
            <a:chExt cx="1524000" cy="1524000"/>
          </a:xfrm>
        </p:grpSpPr>
        <p:sp>
          <p:nvSpPr>
            <p:cNvPr id="38" name="Freeform 38"/>
            <p:cNvSpPr/>
            <p:nvPr/>
          </p:nvSpPr>
          <p:spPr>
            <a:xfrm>
              <a:off x="10445895" y="3612546"/>
              <a:ext cx="1134252" cy="1176195"/>
            </a:xfrm>
            <a:custGeom>
              <a:avLst/>
              <a:gdLst/>
              <a:ahLst/>
              <a:cxnLst/>
              <a:rect l="l" t="t" r="r" b="b"/>
              <a:pathLst>
                <a:path w="1134252" h="1176195">
                  <a:moveTo>
                    <a:pt x="0" y="0"/>
                  </a:moveTo>
                  <a:lnTo>
                    <a:pt x="1134252" y="0"/>
                  </a:lnTo>
                  <a:lnTo>
                    <a:pt x="1134252" y="1176195"/>
                  </a:lnTo>
                  <a:lnTo>
                    <a:pt x="0" y="1176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7329" r="-6709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10251021" y="3438643"/>
              <a:ext cx="1524000" cy="1524000"/>
              <a:chOff x="0" y="0"/>
              <a:chExt cx="812800" cy="812800"/>
            </a:xfrm>
          </p:grpSpPr>
          <p:sp>
            <p:nvSpPr>
              <p:cNvPr id="40" name="Freeform 40">
                <a:hlinkClick r:id="rId2" action="ppaction://hlinksldjump"/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D9D8F">
                  <a:alpha val="53725"/>
                </a:srgbClr>
              </a:solidFill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51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 rot="5400000">
            <a:off x="3106666" y="5481637"/>
            <a:ext cx="2721269" cy="2328954"/>
            <a:chOff x="0" y="0"/>
            <a:chExt cx="928860" cy="794950"/>
          </a:xfrm>
        </p:grpSpPr>
        <p:sp>
          <p:nvSpPr>
            <p:cNvPr id="43" name="Freeform 43">
              <a:hlinkClick r:id="rId10" action="ppaction://hlinksldjump"/>
            </p:cNvPr>
            <p:cNvSpPr/>
            <p:nvPr/>
          </p:nvSpPr>
          <p:spPr>
            <a:xfrm>
              <a:off x="0" y="0"/>
              <a:ext cx="928860" cy="794950"/>
            </a:xfrm>
            <a:custGeom>
              <a:avLst/>
              <a:gdLst/>
              <a:ahLst/>
              <a:cxnLst/>
              <a:rect l="l" t="t" r="r" b="b"/>
              <a:pathLst>
                <a:path w="928860" h="794950">
                  <a:moveTo>
                    <a:pt x="725660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725660" y="794950"/>
                  </a:lnTo>
                  <a:lnTo>
                    <a:pt x="928860" y="397475"/>
                  </a:lnTo>
                  <a:lnTo>
                    <a:pt x="72566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0" y="-28575"/>
              <a:ext cx="814560" cy="823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45" name="Freeform 45"/>
          <p:cNvSpPr/>
          <p:nvPr/>
        </p:nvSpPr>
        <p:spPr>
          <a:xfrm>
            <a:off x="3691555" y="4422495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46" name="Group 46"/>
          <p:cNvGrpSpPr/>
          <p:nvPr/>
        </p:nvGrpSpPr>
        <p:grpSpPr>
          <a:xfrm>
            <a:off x="3695111" y="4387845"/>
            <a:ext cx="1524000" cy="1524000"/>
            <a:chOff x="0" y="0"/>
            <a:chExt cx="812800" cy="812800"/>
          </a:xfrm>
        </p:grpSpPr>
        <p:sp>
          <p:nvSpPr>
            <p:cNvPr id="47" name="Freeform 47">
              <a:hlinkClick r:id="rId10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DFFEB"/>
            </a:solidFill>
          </p:spPr>
        </p:sp>
        <p:sp>
          <p:nvSpPr>
            <p:cNvPr id="48" name="TextBox 4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49" name="Freeform 49">
            <a:hlinkClick r:id="rId10" action="ppaction://hlinksldjump"/>
          </p:cNvPr>
          <p:cNvSpPr/>
          <p:nvPr/>
        </p:nvSpPr>
        <p:spPr>
          <a:xfrm>
            <a:off x="3933256" y="4624996"/>
            <a:ext cx="1067105" cy="1059102"/>
          </a:xfrm>
          <a:custGeom>
            <a:avLst/>
            <a:gdLst/>
            <a:ahLst/>
            <a:cxnLst/>
            <a:rect l="l" t="t" r="r" b="b"/>
            <a:pathLst>
              <a:path w="1067105" h="1059102">
                <a:moveTo>
                  <a:pt x="0" y="0"/>
                </a:moveTo>
                <a:lnTo>
                  <a:pt x="1067106" y="0"/>
                </a:lnTo>
                <a:lnTo>
                  <a:pt x="1067106" y="1059102"/>
                </a:lnTo>
                <a:lnTo>
                  <a:pt x="0" y="105910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7019210" y="4675052"/>
            <a:ext cx="1062890" cy="1062890"/>
          </a:xfrm>
          <a:custGeom>
            <a:avLst/>
            <a:gdLst/>
            <a:ahLst/>
            <a:cxnLst/>
            <a:rect l="l" t="t" r="r" b="b"/>
            <a:pathLst>
              <a:path w="1062890" h="1062890">
                <a:moveTo>
                  <a:pt x="0" y="0"/>
                </a:moveTo>
                <a:lnTo>
                  <a:pt x="1062890" y="0"/>
                </a:lnTo>
                <a:lnTo>
                  <a:pt x="1062890" y="1062891"/>
                </a:lnTo>
                <a:lnTo>
                  <a:pt x="0" y="10628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51" name="TextBox 51"/>
          <p:cNvSpPr txBox="1"/>
          <p:nvPr/>
        </p:nvSpPr>
        <p:spPr>
          <a:xfrm>
            <a:off x="630079" y="466241"/>
            <a:ext cx="9858244" cy="537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79"/>
              </a:lnSpc>
              <a:spcBef>
                <a:spcPct val="0"/>
              </a:spcBef>
            </a:pPr>
            <a:r>
              <a:rPr lang="en-US" sz="3199" b="1" u="none" strike="noStrike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PRÉVENTION DU RISQUE MÉDICAMENTEUX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95793" y="1982582"/>
            <a:ext cx="9791891" cy="3660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fr-FR" sz="2599" b="1" u="sng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Objectifs : </a:t>
            </a:r>
          </a:p>
          <a:p>
            <a:pPr marL="561334" lvl="1" indent="-280667" algn="l">
              <a:lnSpc>
                <a:spcPts val="3639"/>
              </a:lnSpc>
              <a:buFont typeface="Arial"/>
              <a:buChar char="•"/>
            </a:pPr>
            <a:r>
              <a:rPr lang="fr-FR" sz="2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Sécuriser l’ensemble du circuit du médicament</a:t>
            </a:r>
          </a:p>
          <a:p>
            <a:pPr marL="561334" lvl="1" indent="-280667" algn="l">
              <a:lnSpc>
                <a:spcPts val="3639"/>
              </a:lnSpc>
              <a:buFont typeface="Arial"/>
              <a:buChar char="•"/>
            </a:pPr>
            <a:r>
              <a:rPr lang="fr-FR" sz="2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Réduire les événements indésirables évitables</a:t>
            </a:r>
          </a:p>
          <a:p>
            <a:pPr marL="561334" lvl="1" indent="-280667" algn="l">
              <a:lnSpc>
                <a:spcPts val="3639"/>
              </a:lnSpc>
              <a:buFont typeface="Arial"/>
              <a:buChar char="•"/>
            </a:pPr>
            <a:r>
              <a:rPr lang="fr-FR" sz="2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Sensibiliser les soignants à la prévention du risque médicamenteux</a:t>
            </a:r>
          </a:p>
          <a:p>
            <a:pPr marL="561334" lvl="1" indent="-280667" algn="l">
              <a:lnSpc>
                <a:spcPts val="3639"/>
              </a:lnSpc>
              <a:buFont typeface="Arial"/>
              <a:buChar char="•"/>
            </a:pPr>
            <a:endParaRPr lang="fr-FR" sz="25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639"/>
              </a:lnSpc>
            </a:pPr>
            <a:endParaRPr lang="en-US" sz="25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9379955" y="6457650"/>
            <a:ext cx="2331830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9" u="none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Médicaments</a:t>
            </a:r>
            <a:r>
              <a:rPr lang="en-US" sz="1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ctr">
              <a:lnSpc>
                <a:spcPts val="1919"/>
              </a:lnSpc>
            </a:pPr>
            <a:r>
              <a:rPr lang="en-US" sz="1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à </a:t>
            </a:r>
            <a:r>
              <a:rPr lang="en-US" sz="15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risque</a:t>
            </a:r>
            <a:endParaRPr lang="en-US" sz="15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6382242" y="6446802"/>
            <a:ext cx="2330964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1919"/>
              </a:lnSpc>
              <a:spcBef>
                <a:spcPct val="0"/>
              </a:spcBef>
            </a:pPr>
            <a:r>
              <a:rPr lang="en-US" sz="15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Erreurs</a:t>
            </a:r>
            <a:r>
              <a:rPr lang="en-US" sz="1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médicamenteuses</a:t>
            </a:r>
            <a:r>
              <a:rPr lang="en-US" sz="1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8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8" action="ppaction://hlinksldjump"/>
              </a:rPr>
              <a:t>du médicament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3302822" y="6407989"/>
            <a:ext cx="2328955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1919"/>
              </a:lnSpc>
              <a:spcBef>
                <a:spcPct val="0"/>
              </a:spcBef>
            </a:pPr>
            <a:r>
              <a:rPr lang="en-US" sz="15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Evenements</a:t>
            </a:r>
            <a:r>
              <a:rPr lang="en-US" sz="1599" dirty="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99" dirty="0" err="1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rPr>
              <a:t>indésirables</a:t>
            </a:r>
            <a:endParaRPr lang="en-US" sz="1599" dirty="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EAC67CD6-3ACE-2942-34BD-80A4FBA1701D}"/>
              </a:ext>
            </a:extLst>
          </p:cNvPr>
          <p:cNvSpPr txBox="1"/>
          <p:nvPr/>
        </p:nvSpPr>
        <p:spPr>
          <a:xfrm>
            <a:off x="12378532" y="6296523"/>
            <a:ext cx="2328955" cy="107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99" dirty="0">
                <a:solidFill>
                  <a:srgbClr val="333333"/>
                </a:solidFill>
                <a:latin typeface="Montserrat"/>
              </a:rPr>
              <a:t>Stockage des produits de santé dans les unités de soins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44368" y="487117"/>
            <a:ext cx="7441041" cy="839230"/>
            <a:chOff x="0" y="0"/>
            <a:chExt cx="1959780" cy="221032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1959780" cy="221032"/>
            </a:xfrm>
            <a:custGeom>
              <a:avLst/>
              <a:gdLst/>
              <a:ahLst/>
              <a:cxnLst/>
              <a:rect l="l" t="t" r="r" b="b"/>
              <a:pathLst>
                <a:path w="1959780" h="221032">
                  <a:moveTo>
                    <a:pt x="59305" y="0"/>
                  </a:moveTo>
                  <a:lnTo>
                    <a:pt x="1900475" y="0"/>
                  </a:lnTo>
                  <a:cubicBezTo>
                    <a:pt x="1916204" y="0"/>
                    <a:pt x="1931288" y="6248"/>
                    <a:pt x="1942410" y="17370"/>
                  </a:cubicBezTo>
                  <a:cubicBezTo>
                    <a:pt x="1953532" y="28492"/>
                    <a:pt x="1959780" y="43576"/>
                    <a:pt x="1959780" y="59305"/>
                  </a:cubicBezTo>
                  <a:lnTo>
                    <a:pt x="1959780" y="161727"/>
                  </a:lnTo>
                  <a:cubicBezTo>
                    <a:pt x="1959780" y="194480"/>
                    <a:pt x="1933229" y="221032"/>
                    <a:pt x="1900475" y="221032"/>
                  </a:cubicBezTo>
                  <a:lnTo>
                    <a:pt x="59305" y="221032"/>
                  </a:lnTo>
                  <a:cubicBezTo>
                    <a:pt x="26552" y="221032"/>
                    <a:pt x="0" y="194480"/>
                    <a:pt x="0" y="161727"/>
                  </a:cubicBezTo>
                  <a:lnTo>
                    <a:pt x="0" y="59305"/>
                  </a:lnTo>
                  <a:cubicBezTo>
                    <a:pt x="0" y="26552"/>
                    <a:pt x="26552" y="0"/>
                    <a:pt x="59305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BDFFEB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959780" cy="24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0896" y="3208040"/>
            <a:ext cx="17939353" cy="6445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99"/>
              </a:lnSpc>
            </a:pPr>
            <a:r>
              <a:rPr lang="en-US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599"/>
              </a:lnSpc>
            </a:pPr>
            <a:endParaRPr lang="en-US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599"/>
              </a:lnSpc>
            </a:pPr>
            <a:r>
              <a:rPr lang="fr-FR" sz="3285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Evènements indésirables (EI)</a:t>
            </a:r>
          </a:p>
          <a:p>
            <a:pPr marL="709275" lvl="1" indent="-354638" algn="l">
              <a:lnSpc>
                <a:spcPts val="4599"/>
              </a:lnSpc>
              <a:buFont typeface="Arial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Doivent être déclarées systématiquement, ainsi que les erreurs médicamenteuses</a:t>
            </a:r>
          </a:p>
          <a:p>
            <a:pPr marL="709275" lvl="1" indent="-354638" algn="l">
              <a:lnSpc>
                <a:spcPts val="4599"/>
              </a:lnSpc>
              <a:buFont typeface="Arial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 cas d’EI graves : déclaration à l’ARS et organisation systématique d’un CREX (Comité de Retour d’Expérience)</a:t>
            </a:r>
          </a:p>
          <a:p>
            <a:pPr marL="709275" lvl="1" indent="-354638" algn="l">
              <a:lnSpc>
                <a:spcPts val="4599"/>
              </a:lnSpc>
              <a:buFont typeface="Arial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 CREX peut également être organisé à la demande du service</a:t>
            </a:r>
          </a:p>
          <a:p>
            <a:pPr algn="l">
              <a:lnSpc>
                <a:spcPts val="4599"/>
              </a:lnSpc>
            </a:pPr>
            <a:endParaRPr lang="fr-FR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599"/>
              </a:lnSpc>
            </a:pPr>
            <a:r>
              <a:rPr lang="fr-FR" sz="3285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Effets indésirables :</a:t>
            </a:r>
          </a:p>
          <a:p>
            <a:pPr marL="709275" lvl="1" indent="-354638" algn="l">
              <a:lnSpc>
                <a:spcPts val="4599"/>
              </a:lnSpc>
              <a:buFont typeface="Arial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 cas d’effet indésirable grave ou inattendu lié à un traitement, une déclaration de pharmacovigilance doit être effectuée et la pharmacie informée</a:t>
            </a:r>
          </a:p>
        </p:txBody>
      </p:sp>
      <p:sp>
        <p:nvSpPr>
          <p:cNvPr id="6" name="Freeform 6"/>
          <p:cNvSpPr/>
          <p:nvPr/>
        </p:nvSpPr>
        <p:spPr>
          <a:xfrm>
            <a:off x="6629400" y="3921502"/>
            <a:ext cx="3242688" cy="1003689"/>
          </a:xfrm>
          <a:custGeom>
            <a:avLst/>
            <a:gdLst/>
            <a:ahLst/>
            <a:cxnLst/>
            <a:rect l="l" t="t" r="r" b="b"/>
            <a:pathLst>
              <a:path w="3242688" h="1003689">
                <a:moveTo>
                  <a:pt x="0" y="0"/>
                </a:moveTo>
                <a:lnTo>
                  <a:pt x="3242688" y="0"/>
                </a:lnTo>
                <a:lnTo>
                  <a:pt x="3242688" y="1003689"/>
                </a:lnTo>
                <a:lnTo>
                  <a:pt x="0" y="10036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-10800000">
            <a:off x="16773898" y="530278"/>
            <a:ext cx="1441091" cy="398721"/>
            <a:chOff x="0" y="0"/>
            <a:chExt cx="1911761" cy="528946"/>
          </a:xfrm>
        </p:grpSpPr>
        <p:sp>
          <p:nvSpPr>
            <p:cNvPr id="8" name="Freeform 8">
              <a:hlinkClick r:id="rId4" action="ppaction://hlinksldjump"/>
            </p:cNvPr>
            <p:cNvSpPr/>
            <p:nvPr/>
          </p:nvSpPr>
          <p:spPr>
            <a:xfrm>
              <a:off x="0" y="0"/>
              <a:ext cx="1911761" cy="528946"/>
            </a:xfrm>
            <a:custGeom>
              <a:avLst/>
              <a:gdLst/>
              <a:ahLst/>
              <a:cxnLst/>
              <a:rect l="l" t="t" r="r" b="b"/>
              <a:pathLst>
                <a:path w="1911761" h="528946">
                  <a:moveTo>
                    <a:pt x="264473" y="0"/>
                  </a:moveTo>
                  <a:lnTo>
                    <a:pt x="1647288" y="0"/>
                  </a:lnTo>
                  <a:cubicBezTo>
                    <a:pt x="1793352" y="0"/>
                    <a:pt x="1911761" y="118409"/>
                    <a:pt x="1911761" y="264473"/>
                  </a:cubicBezTo>
                  <a:lnTo>
                    <a:pt x="1911761" y="264473"/>
                  </a:lnTo>
                  <a:cubicBezTo>
                    <a:pt x="1911761" y="334616"/>
                    <a:pt x="1883897" y="401885"/>
                    <a:pt x="1834299" y="451484"/>
                  </a:cubicBezTo>
                  <a:cubicBezTo>
                    <a:pt x="1784700" y="501082"/>
                    <a:pt x="1717430" y="528946"/>
                    <a:pt x="1647288" y="528946"/>
                  </a:cubicBezTo>
                  <a:lnTo>
                    <a:pt x="264473" y="528946"/>
                  </a:lnTo>
                  <a:cubicBezTo>
                    <a:pt x="118409" y="528946"/>
                    <a:pt x="0" y="410537"/>
                    <a:pt x="0" y="264473"/>
                  </a:cubicBezTo>
                  <a:lnTo>
                    <a:pt x="0" y="264473"/>
                  </a:lnTo>
                  <a:cubicBezTo>
                    <a:pt x="0" y="118409"/>
                    <a:pt x="118409" y="0"/>
                    <a:pt x="26447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911761" cy="57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944368" y="618884"/>
            <a:ext cx="7441041" cy="575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43"/>
              </a:lnSpc>
              <a:spcBef>
                <a:spcPct val="0"/>
              </a:spcBef>
            </a:pPr>
            <a:r>
              <a:rPr lang="en-US" sz="3388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ÉVENEMENTS INDÉSIRABLES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12" name="Freeform 12">
              <a:hlinkClick r:id="rId5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590800" y="1801892"/>
            <a:ext cx="12338116" cy="1835524"/>
            <a:chOff x="-64686" y="25333"/>
            <a:chExt cx="2538707" cy="419100"/>
          </a:xfrm>
        </p:grpSpPr>
        <p:sp>
          <p:nvSpPr>
            <p:cNvPr id="27" name="Freeform 27"/>
            <p:cNvSpPr/>
            <p:nvPr/>
          </p:nvSpPr>
          <p:spPr>
            <a:xfrm>
              <a:off x="-64686" y="25333"/>
              <a:ext cx="2538707" cy="419100"/>
            </a:xfrm>
            <a:custGeom>
              <a:avLst/>
              <a:gdLst/>
              <a:ahLst/>
              <a:cxnLst/>
              <a:rect l="l" t="t" r="r" b="b"/>
              <a:pathLst>
                <a:path w="2538707" h="419100">
                  <a:moveTo>
                    <a:pt x="12255" y="0"/>
                  </a:moveTo>
                  <a:lnTo>
                    <a:pt x="2526452" y="0"/>
                  </a:lnTo>
                  <a:cubicBezTo>
                    <a:pt x="2533220" y="0"/>
                    <a:pt x="2538707" y="5487"/>
                    <a:pt x="2538707" y="12255"/>
                  </a:cubicBezTo>
                  <a:lnTo>
                    <a:pt x="2538707" y="406845"/>
                  </a:lnTo>
                  <a:cubicBezTo>
                    <a:pt x="2538707" y="413613"/>
                    <a:pt x="2533220" y="419100"/>
                    <a:pt x="2526452" y="419100"/>
                  </a:cubicBezTo>
                  <a:lnTo>
                    <a:pt x="12255" y="419100"/>
                  </a:lnTo>
                  <a:cubicBezTo>
                    <a:pt x="5487" y="419100"/>
                    <a:pt x="0" y="413613"/>
                    <a:pt x="0" y="406845"/>
                  </a:cubicBezTo>
                  <a:lnTo>
                    <a:pt x="0" y="12255"/>
                  </a:lnTo>
                  <a:cubicBezTo>
                    <a:pt x="0" y="5487"/>
                    <a:pt x="5487" y="0"/>
                    <a:pt x="12255" y="0"/>
                  </a:cubicBezTo>
                  <a:close/>
                </a:path>
              </a:pathLst>
            </a:custGeom>
            <a:solidFill>
              <a:srgbClr val="BDFFEB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90727" y="144998"/>
              <a:ext cx="2085309" cy="179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fr-FR" sz="3200" b="1" spc="80" dirty="0">
                  <a:solidFill>
                    <a:srgbClr val="000000"/>
                  </a:solidFill>
                  <a:latin typeface="Montserrat" panose="020B0604020202020204" charset="0"/>
                  <a:ea typeface="Montserrat Semi-Bold"/>
                  <a:cs typeface="Montserrat Semi-Bold"/>
                  <a:sym typeface="Montserrat Semi-Bold"/>
                </a:rPr>
                <a:t>Evènements indésirables ≠ effets indésirables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3137726" y="2070074"/>
            <a:ext cx="1222692" cy="1101951"/>
          </a:xfrm>
          <a:custGeom>
            <a:avLst/>
            <a:gdLst/>
            <a:ahLst/>
            <a:cxnLst/>
            <a:rect l="l" t="t" r="r" b="b"/>
            <a:pathLst>
              <a:path w="1222692" h="1101951">
                <a:moveTo>
                  <a:pt x="0" y="0"/>
                </a:moveTo>
                <a:lnTo>
                  <a:pt x="1222692" y="0"/>
                </a:lnTo>
                <a:lnTo>
                  <a:pt x="1222692" y="1101952"/>
                </a:lnTo>
                <a:lnTo>
                  <a:pt x="0" y="11019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6839290" y="593366"/>
            <a:ext cx="1375699" cy="27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2"/>
              </a:lnSpc>
              <a:spcBef>
                <a:spcPct val="0"/>
              </a:spcBef>
            </a:pPr>
            <a:r>
              <a:rPr lang="en-US" sz="787" b="1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4" action="ppaction://hlinksldjump"/>
              </a:rPr>
              <a:t>PRÉVENTION DU RISQUE MÉDICAMENTEUX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5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5" action="ppaction://hlinksldjump"/>
              </a:rPr>
              <a:t>du médicament</a:t>
            </a:r>
          </a:p>
        </p:txBody>
      </p:sp>
      <p:grpSp>
        <p:nvGrpSpPr>
          <p:cNvPr id="32" name="Group 32"/>
          <p:cNvGrpSpPr/>
          <p:nvPr/>
        </p:nvGrpSpPr>
        <p:grpSpPr>
          <a:xfrm rot="5400000">
            <a:off x="15645258" y="2511223"/>
            <a:ext cx="1097543" cy="939314"/>
            <a:chOff x="0" y="0"/>
            <a:chExt cx="928860" cy="794950"/>
          </a:xfrm>
        </p:grpSpPr>
        <p:sp>
          <p:nvSpPr>
            <p:cNvPr id="33" name="Freeform 33">
              <a:hlinkClick r:id="rId7" action="ppaction://hlinksldjump"/>
            </p:cNvPr>
            <p:cNvSpPr/>
            <p:nvPr/>
          </p:nvSpPr>
          <p:spPr>
            <a:xfrm>
              <a:off x="0" y="0"/>
              <a:ext cx="928860" cy="794950"/>
            </a:xfrm>
            <a:custGeom>
              <a:avLst/>
              <a:gdLst/>
              <a:ahLst/>
              <a:cxnLst/>
              <a:rect l="l" t="t" r="r" b="b"/>
              <a:pathLst>
                <a:path w="928860" h="794950">
                  <a:moveTo>
                    <a:pt x="725660" y="0"/>
                  </a:moveTo>
                  <a:lnTo>
                    <a:pt x="0" y="0"/>
                  </a:lnTo>
                  <a:lnTo>
                    <a:pt x="0" y="794950"/>
                  </a:lnTo>
                  <a:lnTo>
                    <a:pt x="725660" y="794950"/>
                  </a:lnTo>
                  <a:lnTo>
                    <a:pt x="928860" y="397475"/>
                  </a:lnTo>
                  <a:lnTo>
                    <a:pt x="72566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814560" cy="823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35" name="Freeform 35">
            <a:hlinkClick r:id="rId7" action="ppaction://hlinksldjump"/>
          </p:cNvPr>
          <p:cNvSpPr/>
          <p:nvPr/>
        </p:nvSpPr>
        <p:spPr>
          <a:xfrm>
            <a:off x="15881155" y="2070074"/>
            <a:ext cx="683873" cy="682630"/>
          </a:xfrm>
          <a:custGeom>
            <a:avLst/>
            <a:gdLst/>
            <a:ahLst/>
            <a:cxnLst/>
            <a:rect l="l" t="t" r="r" b="b"/>
            <a:pathLst>
              <a:path w="683873" h="682630">
                <a:moveTo>
                  <a:pt x="0" y="0"/>
                </a:moveTo>
                <a:lnTo>
                  <a:pt x="683874" y="0"/>
                </a:lnTo>
                <a:lnTo>
                  <a:pt x="683874" y="682630"/>
                </a:lnTo>
                <a:lnTo>
                  <a:pt x="0" y="6826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15882590" y="2070074"/>
            <a:ext cx="614660" cy="614660"/>
            <a:chOff x="0" y="0"/>
            <a:chExt cx="812800" cy="812800"/>
          </a:xfrm>
        </p:grpSpPr>
        <p:sp>
          <p:nvSpPr>
            <p:cNvPr id="37" name="Freeform 37">
              <a:hlinkClick r:id="rId7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E5CE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39" name="Freeform 39">
            <a:hlinkClick r:id="rId7" action="ppaction://hlinksldjump"/>
          </p:cNvPr>
          <p:cNvSpPr/>
          <p:nvPr/>
        </p:nvSpPr>
        <p:spPr>
          <a:xfrm>
            <a:off x="15980463" y="2157961"/>
            <a:ext cx="428685" cy="428685"/>
          </a:xfrm>
          <a:custGeom>
            <a:avLst/>
            <a:gdLst/>
            <a:ahLst/>
            <a:cxnLst/>
            <a:rect l="l" t="t" r="r" b="b"/>
            <a:pathLst>
              <a:path w="428685" h="428685">
                <a:moveTo>
                  <a:pt x="0" y="0"/>
                </a:moveTo>
                <a:lnTo>
                  <a:pt x="428686" y="0"/>
                </a:lnTo>
                <a:lnTo>
                  <a:pt x="428686" y="428686"/>
                </a:lnTo>
                <a:lnTo>
                  <a:pt x="0" y="42868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15793491" y="2872544"/>
            <a:ext cx="768325" cy="191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774"/>
              </a:lnSpc>
              <a:spcBef>
                <a:spcPct val="0"/>
              </a:spcBef>
            </a:pPr>
            <a:r>
              <a:rPr lang="en-US" sz="645" u="sng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  <a:hlinkClick r:id="rId7" action="ppaction://hlinksldjump"/>
              </a:rPr>
              <a:t>Erreurs médicamenteuses </a:t>
            </a:r>
          </a:p>
        </p:txBody>
      </p:sp>
      <p:sp>
        <p:nvSpPr>
          <p:cNvPr id="41" name="Freeform 41"/>
          <p:cNvSpPr/>
          <p:nvPr/>
        </p:nvSpPr>
        <p:spPr>
          <a:xfrm>
            <a:off x="180896" y="116790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42" name="Group 42"/>
          <p:cNvGrpSpPr/>
          <p:nvPr/>
        </p:nvGrpSpPr>
        <p:grpSpPr>
          <a:xfrm>
            <a:off x="184452" y="116790"/>
            <a:ext cx="1524000" cy="1524000"/>
            <a:chOff x="0" y="0"/>
            <a:chExt cx="812800" cy="812800"/>
          </a:xfrm>
        </p:grpSpPr>
        <p:sp>
          <p:nvSpPr>
            <p:cNvPr id="43" name="Freeform 43">
              <a:hlinkClick r:id="rId11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DFFEB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45" name="Freeform 45">
            <a:hlinkClick r:id="rId11" action="ppaction://hlinksldjump"/>
          </p:cNvPr>
          <p:cNvSpPr/>
          <p:nvPr/>
        </p:nvSpPr>
        <p:spPr>
          <a:xfrm>
            <a:off x="422597" y="353941"/>
            <a:ext cx="1067105" cy="1059102"/>
          </a:xfrm>
          <a:custGeom>
            <a:avLst/>
            <a:gdLst/>
            <a:ahLst/>
            <a:cxnLst/>
            <a:rect l="l" t="t" r="r" b="b"/>
            <a:pathLst>
              <a:path w="1067105" h="1059102">
                <a:moveTo>
                  <a:pt x="0" y="0"/>
                </a:moveTo>
                <a:lnTo>
                  <a:pt x="1067106" y="0"/>
                </a:lnTo>
                <a:lnTo>
                  <a:pt x="1067106" y="1059101"/>
                </a:lnTo>
                <a:lnTo>
                  <a:pt x="0" y="105910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46" name="Group 46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48" name="TextBox 48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7" action="ppaction://hlinksldjump"/>
                </a:rPr>
                <a:t>Page suivante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7647" y="9464489"/>
            <a:ext cx="858805" cy="766999"/>
            <a:chOff x="0" y="0"/>
            <a:chExt cx="1089261" cy="972819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51" name="TextBox 51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4" action="ppaction://hlinksldjump"/>
                </a:rPr>
                <a:t>Page précédente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69522" y="146953"/>
            <a:ext cx="4899877" cy="1610738"/>
            <a:chOff x="0" y="0"/>
            <a:chExt cx="1290502" cy="424227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1290503" cy="424227"/>
            </a:xfrm>
            <a:custGeom>
              <a:avLst/>
              <a:gdLst/>
              <a:ahLst/>
              <a:cxnLst/>
              <a:rect l="l" t="t" r="r" b="b"/>
              <a:pathLst>
                <a:path w="1290503" h="424227">
                  <a:moveTo>
                    <a:pt x="39501" y="0"/>
                  </a:moveTo>
                  <a:lnTo>
                    <a:pt x="1251002" y="0"/>
                  </a:lnTo>
                  <a:cubicBezTo>
                    <a:pt x="1272818" y="0"/>
                    <a:pt x="1290503" y="17685"/>
                    <a:pt x="1290503" y="39501"/>
                  </a:cubicBezTo>
                  <a:lnTo>
                    <a:pt x="1290503" y="384727"/>
                  </a:lnTo>
                  <a:cubicBezTo>
                    <a:pt x="1290503" y="395203"/>
                    <a:pt x="1286341" y="405250"/>
                    <a:pt x="1278933" y="412658"/>
                  </a:cubicBezTo>
                  <a:cubicBezTo>
                    <a:pt x="1271525" y="420066"/>
                    <a:pt x="1261478" y="424227"/>
                    <a:pt x="1251002" y="424227"/>
                  </a:cubicBezTo>
                  <a:lnTo>
                    <a:pt x="39501" y="424227"/>
                  </a:lnTo>
                  <a:cubicBezTo>
                    <a:pt x="29024" y="424227"/>
                    <a:pt x="18977" y="420066"/>
                    <a:pt x="11569" y="412658"/>
                  </a:cubicBezTo>
                  <a:cubicBezTo>
                    <a:pt x="4162" y="405250"/>
                    <a:pt x="0" y="395203"/>
                    <a:pt x="0" y="384727"/>
                  </a:cubicBezTo>
                  <a:lnTo>
                    <a:pt x="0" y="39501"/>
                  </a:lnTo>
                  <a:cubicBezTo>
                    <a:pt x="0" y="29024"/>
                    <a:pt x="4162" y="18977"/>
                    <a:pt x="11569" y="11569"/>
                  </a:cubicBezTo>
                  <a:cubicBezTo>
                    <a:pt x="18977" y="4162"/>
                    <a:pt x="29024" y="0"/>
                    <a:pt x="3950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97E5CE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90502" cy="462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16773898" y="530278"/>
            <a:ext cx="1441091" cy="398721"/>
            <a:chOff x="0" y="0"/>
            <a:chExt cx="1911761" cy="528946"/>
          </a:xfrm>
        </p:grpSpPr>
        <p:sp>
          <p:nvSpPr>
            <p:cNvPr id="6" name="Freeform 6">
              <a:hlinkClick r:id="rId3" action="ppaction://hlinksldjump"/>
            </p:cNvPr>
            <p:cNvSpPr/>
            <p:nvPr/>
          </p:nvSpPr>
          <p:spPr>
            <a:xfrm>
              <a:off x="0" y="0"/>
              <a:ext cx="1911761" cy="528946"/>
            </a:xfrm>
            <a:custGeom>
              <a:avLst/>
              <a:gdLst/>
              <a:ahLst/>
              <a:cxnLst/>
              <a:rect l="l" t="t" r="r" b="b"/>
              <a:pathLst>
                <a:path w="1911761" h="528946">
                  <a:moveTo>
                    <a:pt x="264473" y="0"/>
                  </a:moveTo>
                  <a:lnTo>
                    <a:pt x="1647288" y="0"/>
                  </a:lnTo>
                  <a:cubicBezTo>
                    <a:pt x="1793352" y="0"/>
                    <a:pt x="1911761" y="118409"/>
                    <a:pt x="1911761" y="264473"/>
                  </a:cubicBezTo>
                  <a:lnTo>
                    <a:pt x="1911761" y="264473"/>
                  </a:lnTo>
                  <a:cubicBezTo>
                    <a:pt x="1911761" y="334616"/>
                    <a:pt x="1883897" y="401885"/>
                    <a:pt x="1834299" y="451484"/>
                  </a:cubicBezTo>
                  <a:cubicBezTo>
                    <a:pt x="1784700" y="501082"/>
                    <a:pt x="1717430" y="528946"/>
                    <a:pt x="1647288" y="528946"/>
                  </a:cubicBezTo>
                  <a:lnTo>
                    <a:pt x="264473" y="528946"/>
                  </a:lnTo>
                  <a:cubicBezTo>
                    <a:pt x="118409" y="528946"/>
                    <a:pt x="0" y="410537"/>
                    <a:pt x="0" y="264473"/>
                  </a:cubicBezTo>
                  <a:lnTo>
                    <a:pt x="0" y="264473"/>
                  </a:lnTo>
                  <a:cubicBezTo>
                    <a:pt x="0" y="118409"/>
                    <a:pt x="118409" y="0"/>
                    <a:pt x="26447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911761" cy="57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9" name="Freeform 9">
              <a:hlinkClick r:id="rId4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38054" y="4237292"/>
            <a:ext cx="5328278" cy="5328278"/>
            <a:chOff x="0" y="0"/>
            <a:chExt cx="736600" cy="7366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36600" cy="736600"/>
            </a:xfrm>
            <a:custGeom>
              <a:avLst/>
              <a:gdLst/>
              <a:ahLst/>
              <a:cxnLst/>
              <a:rect l="l" t="t" r="r" b="b"/>
              <a:pathLst>
                <a:path w="736600" h="736600">
                  <a:moveTo>
                    <a:pt x="403917" y="1726"/>
                  </a:moveTo>
                  <a:lnTo>
                    <a:pt x="415649" y="58853"/>
                  </a:lnTo>
                  <a:cubicBezTo>
                    <a:pt x="438357" y="62325"/>
                    <a:pt x="460614" y="68279"/>
                    <a:pt x="482015" y="76631"/>
                  </a:cubicBezTo>
                  <a:lnTo>
                    <a:pt x="520737" y="33030"/>
                  </a:lnTo>
                  <a:cubicBezTo>
                    <a:pt x="542404" y="42874"/>
                    <a:pt x="563067" y="54809"/>
                    <a:pt x="582433" y="68642"/>
                  </a:cubicBezTo>
                  <a:lnTo>
                    <a:pt x="564034" y="123985"/>
                  </a:lnTo>
                  <a:cubicBezTo>
                    <a:pt x="581961" y="138346"/>
                    <a:pt x="598253" y="154633"/>
                    <a:pt x="612616" y="172565"/>
                  </a:cubicBezTo>
                  <a:lnTo>
                    <a:pt x="667950" y="154159"/>
                  </a:lnTo>
                  <a:cubicBezTo>
                    <a:pt x="681791" y="173526"/>
                    <a:pt x="693720" y="194192"/>
                    <a:pt x="703572" y="215859"/>
                  </a:cubicBezTo>
                  <a:lnTo>
                    <a:pt x="659969" y="254582"/>
                  </a:lnTo>
                  <a:cubicBezTo>
                    <a:pt x="668315" y="275985"/>
                    <a:pt x="674277" y="298239"/>
                    <a:pt x="677752" y="320940"/>
                  </a:cubicBezTo>
                  <a:lnTo>
                    <a:pt x="734873" y="332680"/>
                  </a:lnTo>
                  <a:cubicBezTo>
                    <a:pt x="737175" y="356371"/>
                    <a:pt x="737175" y="380229"/>
                    <a:pt x="734873" y="403920"/>
                  </a:cubicBezTo>
                  <a:lnTo>
                    <a:pt x="677752" y="415646"/>
                  </a:lnTo>
                  <a:cubicBezTo>
                    <a:pt x="674277" y="438361"/>
                    <a:pt x="668315" y="460615"/>
                    <a:pt x="659969" y="482018"/>
                  </a:cubicBezTo>
                  <a:lnTo>
                    <a:pt x="703572" y="520741"/>
                  </a:lnTo>
                  <a:cubicBezTo>
                    <a:pt x="693720" y="542408"/>
                    <a:pt x="681791" y="563060"/>
                    <a:pt x="667950" y="582427"/>
                  </a:cubicBezTo>
                  <a:lnTo>
                    <a:pt x="612616" y="564035"/>
                  </a:lnTo>
                  <a:cubicBezTo>
                    <a:pt x="598253" y="581953"/>
                    <a:pt x="581961" y="598254"/>
                    <a:pt x="564034" y="612616"/>
                  </a:cubicBezTo>
                  <a:lnTo>
                    <a:pt x="582433" y="667945"/>
                  </a:lnTo>
                  <a:cubicBezTo>
                    <a:pt x="563067" y="681791"/>
                    <a:pt x="542404" y="693712"/>
                    <a:pt x="520737" y="703571"/>
                  </a:cubicBezTo>
                  <a:lnTo>
                    <a:pt x="482015" y="659968"/>
                  </a:lnTo>
                  <a:cubicBezTo>
                    <a:pt x="460614" y="668307"/>
                    <a:pt x="438357" y="674275"/>
                    <a:pt x="415649" y="677747"/>
                  </a:cubicBezTo>
                  <a:lnTo>
                    <a:pt x="403917" y="734874"/>
                  </a:lnTo>
                  <a:cubicBezTo>
                    <a:pt x="380227" y="737175"/>
                    <a:pt x="356368" y="737175"/>
                    <a:pt x="332676" y="734874"/>
                  </a:cubicBezTo>
                  <a:lnTo>
                    <a:pt x="320944" y="677747"/>
                  </a:lnTo>
                  <a:cubicBezTo>
                    <a:pt x="298235" y="674275"/>
                    <a:pt x="275981" y="668307"/>
                    <a:pt x="254579" y="659968"/>
                  </a:cubicBezTo>
                  <a:lnTo>
                    <a:pt x="215849" y="703571"/>
                  </a:lnTo>
                  <a:cubicBezTo>
                    <a:pt x="194194" y="693712"/>
                    <a:pt x="173529" y="681791"/>
                    <a:pt x="154161" y="667945"/>
                  </a:cubicBezTo>
                  <a:lnTo>
                    <a:pt x="172568" y="612616"/>
                  </a:lnTo>
                  <a:cubicBezTo>
                    <a:pt x="154635" y="598254"/>
                    <a:pt x="138335" y="581953"/>
                    <a:pt x="123972" y="564035"/>
                  </a:cubicBezTo>
                  <a:lnTo>
                    <a:pt x="68643" y="582427"/>
                  </a:lnTo>
                  <a:cubicBezTo>
                    <a:pt x="54810" y="563060"/>
                    <a:pt x="42874" y="542408"/>
                    <a:pt x="33016" y="520741"/>
                  </a:cubicBezTo>
                  <a:lnTo>
                    <a:pt x="76619" y="482018"/>
                  </a:lnTo>
                  <a:cubicBezTo>
                    <a:pt x="68280" y="460615"/>
                    <a:pt x="62312" y="438361"/>
                    <a:pt x="58840" y="415646"/>
                  </a:cubicBezTo>
                  <a:lnTo>
                    <a:pt x="1726" y="403920"/>
                  </a:lnTo>
                  <a:cubicBezTo>
                    <a:pt x="-575" y="380229"/>
                    <a:pt x="-575" y="356371"/>
                    <a:pt x="1726" y="332680"/>
                  </a:cubicBezTo>
                  <a:lnTo>
                    <a:pt x="58840" y="320940"/>
                  </a:lnTo>
                  <a:cubicBezTo>
                    <a:pt x="62312" y="298239"/>
                    <a:pt x="68280" y="275985"/>
                    <a:pt x="76619" y="254582"/>
                  </a:cubicBezTo>
                  <a:lnTo>
                    <a:pt x="33016" y="215859"/>
                  </a:lnTo>
                  <a:cubicBezTo>
                    <a:pt x="42874" y="194192"/>
                    <a:pt x="54810" y="173526"/>
                    <a:pt x="68643" y="154159"/>
                  </a:cubicBezTo>
                  <a:lnTo>
                    <a:pt x="123972" y="172565"/>
                  </a:lnTo>
                  <a:cubicBezTo>
                    <a:pt x="138335" y="154633"/>
                    <a:pt x="154635" y="138346"/>
                    <a:pt x="172568" y="123985"/>
                  </a:cubicBezTo>
                  <a:lnTo>
                    <a:pt x="154161" y="68642"/>
                  </a:lnTo>
                  <a:cubicBezTo>
                    <a:pt x="173529" y="54809"/>
                    <a:pt x="194194" y="42874"/>
                    <a:pt x="215849" y="33030"/>
                  </a:cubicBezTo>
                  <a:lnTo>
                    <a:pt x="254579" y="76631"/>
                  </a:lnTo>
                  <a:cubicBezTo>
                    <a:pt x="275981" y="68279"/>
                    <a:pt x="298235" y="62325"/>
                    <a:pt x="320944" y="58853"/>
                  </a:cubicBezTo>
                  <a:lnTo>
                    <a:pt x="332676" y="1726"/>
                  </a:lnTo>
                  <a:cubicBezTo>
                    <a:pt x="356368" y="-575"/>
                    <a:pt x="380227" y="-575"/>
                    <a:pt x="403917" y="1726"/>
                  </a:cubicBezTo>
                  <a:close/>
                  <a:moveTo>
                    <a:pt x="368297" y="138124"/>
                  </a:moveTo>
                  <a:cubicBezTo>
                    <a:pt x="241256" y="138124"/>
                    <a:pt x="138125" y="241266"/>
                    <a:pt x="138125" y="368294"/>
                  </a:cubicBezTo>
                  <a:cubicBezTo>
                    <a:pt x="138125" y="495334"/>
                    <a:pt x="241256" y="598476"/>
                    <a:pt x="368297" y="598476"/>
                  </a:cubicBezTo>
                  <a:cubicBezTo>
                    <a:pt x="495334" y="598476"/>
                    <a:pt x="598472" y="495334"/>
                    <a:pt x="598472" y="368294"/>
                  </a:cubicBezTo>
                  <a:cubicBezTo>
                    <a:pt x="598472" y="241266"/>
                    <a:pt x="495334" y="138124"/>
                    <a:pt x="368297" y="138124"/>
                  </a:cubicBezTo>
                  <a:close/>
                </a:path>
              </a:pathLst>
            </a:custGeom>
            <a:solidFill>
              <a:srgbClr val="EB4F45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46050" y="117475"/>
              <a:ext cx="444500" cy="47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8747869" y="5476920"/>
            <a:ext cx="1308648" cy="1308648"/>
          </a:xfrm>
          <a:custGeom>
            <a:avLst/>
            <a:gdLst/>
            <a:ahLst/>
            <a:cxnLst/>
            <a:rect l="l" t="t" r="r" b="b"/>
            <a:pathLst>
              <a:path w="1308648" h="1308648">
                <a:moveTo>
                  <a:pt x="0" y="0"/>
                </a:moveTo>
                <a:lnTo>
                  <a:pt x="1308648" y="0"/>
                </a:lnTo>
                <a:lnTo>
                  <a:pt x="1308648" y="1308649"/>
                </a:lnTo>
                <a:lnTo>
                  <a:pt x="0" y="13086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1429998" y="7648208"/>
            <a:ext cx="3086100" cy="2221992"/>
            <a:chOff x="0" y="-38100"/>
            <a:chExt cx="635000" cy="457200"/>
          </a:xfrm>
        </p:grpSpPr>
        <p:sp>
          <p:nvSpPr>
            <p:cNvPr id="28" name="Freeform 28"/>
            <p:cNvSpPr/>
            <p:nvPr/>
          </p:nvSpPr>
          <p:spPr>
            <a:xfrm>
              <a:off x="0" y="-19050"/>
              <a:ext cx="635000" cy="419100"/>
            </a:xfrm>
            <a:custGeom>
              <a:avLst/>
              <a:gdLst/>
              <a:ahLst/>
              <a:cxnLst/>
              <a:rect l="l" t="t" r="r" b="b"/>
              <a:pathLst>
                <a:path w="635000" h="419100">
                  <a:moveTo>
                    <a:pt x="70556" y="0"/>
                  </a:moveTo>
                  <a:lnTo>
                    <a:pt x="564444" y="0"/>
                  </a:lnTo>
                  <a:cubicBezTo>
                    <a:pt x="603411" y="0"/>
                    <a:pt x="635000" y="31589"/>
                    <a:pt x="635000" y="70556"/>
                  </a:cubicBezTo>
                  <a:lnTo>
                    <a:pt x="635000" y="348544"/>
                  </a:lnTo>
                  <a:cubicBezTo>
                    <a:pt x="635000" y="387511"/>
                    <a:pt x="603411" y="419100"/>
                    <a:pt x="564444" y="419100"/>
                  </a:cubicBezTo>
                  <a:lnTo>
                    <a:pt x="70556" y="419100"/>
                  </a:lnTo>
                  <a:cubicBezTo>
                    <a:pt x="31589" y="419100"/>
                    <a:pt x="0" y="387511"/>
                    <a:pt x="0" y="348544"/>
                  </a:cubicBezTo>
                  <a:lnTo>
                    <a:pt x="0" y="70556"/>
                  </a:lnTo>
                  <a:cubicBezTo>
                    <a:pt x="0" y="31589"/>
                    <a:pt x="31589" y="0"/>
                    <a:pt x="70556" y="0"/>
                  </a:cubicBezTo>
                  <a:close/>
                </a:path>
              </a:pathLst>
            </a:custGeom>
            <a:solidFill>
              <a:srgbClr val="FFE8A3"/>
            </a:solidFill>
            <a:ln cap="rnd">
              <a:noFill/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635000" cy="4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en-US" sz="2100" b="1" u="none" strike="noStrike" dirty="0" err="1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Multiplicité</a:t>
              </a:r>
              <a:r>
                <a:rPr lang="en-US" sz="2100" b="1" u="none" strike="noStrike" dirty="0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des </a:t>
              </a:r>
              <a:r>
                <a:rPr lang="en-US" sz="2100" b="1" u="none" strike="noStrike" dirty="0" err="1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intervenants</a:t>
              </a:r>
              <a:endParaRPr lang="en-US" sz="2100" b="1" u="none" strike="noStrike" dirty="0">
                <a:solidFill>
                  <a:srgbClr val="1C1C1A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054426" y="2320100"/>
            <a:ext cx="3086100" cy="2221992"/>
            <a:chOff x="0" y="-38100"/>
            <a:chExt cx="635000" cy="457200"/>
          </a:xfrm>
        </p:grpSpPr>
        <p:sp>
          <p:nvSpPr>
            <p:cNvPr id="31" name="Freeform 31"/>
            <p:cNvSpPr/>
            <p:nvPr/>
          </p:nvSpPr>
          <p:spPr>
            <a:xfrm>
              <a:off x="0" y="-19050"/>
              <a:ext cx="635000" cy="419100"/>
            </a:xfrm>
            <a:custGeom>
              <a:avLst/>
              <a:gdLst/>
              <a:ahLst/>
              <a:cxnLst/>
              <a:rect l="l" t="t" r="r" b="b"/>
              <a:pathLst>
                <a:path w="635000" h="419100">
                  <a:moveTo>
                    <a:pt x="70556" y="0"/>
                  </a:moveTo>
                  <a:lnTo>
                    <a:pt x="564444" y="0"/>
                  </a:lnTo>
                  <a:cubicBezTo>
                    <a:pt x="603411" y="0"/>
                    <a:pt x="635000" y="31589"/>
                    <a:pt x="635000" y="70556"/>
                  </a:cubicBezTo>
                  <a:lnTo>
                    <a:pt x="635000" y="348544"/>
                  </a:lnTo>
                  <a:cubicBezTo>
                    <a:pt x="635000" y="387511"/>
                    <a:pt x="603411" y="419100"/>
                    <a:pt x="564444" y="419100"/>
                  </a:cubicBezTo>
                  <a:lnTo>
                    <a:pt x="70556" y="419100"/>
                  </a:lnTo>
                  <a:cubicBezTo>
                    <a:pt x="31589" y="419100"/>
                    <a:pt x="0" y="387511"/>
                    <a:pt x="0" y="348544"/>
                  </a:cubicBezTo>
                  <a:lnTo>
                    <a:pt x="0" y="70556"/>
                  </a:lnTo>
                  <a:cubicBezTo>
                    <a:pt x="0" y="31589"/>
                    <a:pt x="31589" y="0"/>
                    <a:pt x="70556" y="0"/>
                  </a:cubicBezTo>
                  <a:close/>
                </a:path>
              </a:pathLst>
            </a:custGeom>
            <a:solidFill>
              <a:srgbClr val="D9D9D9"/>
            </a:solidFill>
            <a:ln cap="rnd">
              <a:noFill/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635000" cy="4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 dirty="0"/>
            </a:p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en-US" sz="2100" b="1" u="none" strike="noStrike" dirty="0" err="1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Complexité</a:t>
              </a:r>
              <a:r>
                <a:rPr lang="en-US" sz="2100" b="1" u="none" strike="noStrike" dirty="0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des étapes </a:t>
              </a:r>
              <a:r>
                <a:rPr lang="en-US" sz="2100" b="1" u="none" strike="noStrike" dirty="0" err="1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réparties</a:t>
              </a:r>
              <a:r>
                <a:rPr lang="en-US" sz="2100" b="1" u="none" strike="noStrike" dirty="0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sur </a:t>
              </a:r>
              <a:r>
                <a:rPr lang="en-US" sz="2100" b="1" u="none" strike="noStrike" dirty="0" err="1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différents</a:t>
              </a:r>
              <a:r>
                <a:rPr lang="en-US" sz="2100" b="1" u="none" strike="noStrike" dirty="0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</a:t>
              </a:r>
              <a:r>
                <a:rPr lang="en-US" sz="2100" b="1" u="none" strike="noStrike" dirty="0" err="1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lieux</a:t>
              </a:r>
              <a:endParaRPr lang="en-US" sz="2100" b="1" u="none" strike="noStrike" dirty="0">
                <a:solidFill>
                  <a:srgbClr val="1C1C1A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 lang="en-US" sz="2100" b="1" u="none" strike="noStrike" dirty="0">
                <a:solidFill>
                  <a:srgbClr val="1C1C1A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173200" y="7648208"/>
            <a:ext cx="3086100" cy="2221992"/>
            <a:chOff x="0" y="-38100"/>
            <a:chExt cx="635000" cy="457200"/>
          </a:xfrm>
        </p:grpSpPr>
        <p:sp>
          <p:nvSpPr>
            <p:cNvPr id="34" name="Freeform 34"/>
            <p:cNvSpPr/>
            <p:nvPr/>
          </p:nvSpPr>
          <p:spPr>
            <a:xfrm>
              <a:off x="0" y="-19050"/>
              <a:ext cx="635000" cy="419100"/>
            </a:xfrm>
            <a:custGeom>
              <a:avLst/>
              <a:gdLst/>
              <a:ahLst/>
              <a:cxnLst/>
              <a:rect l="l" t="t" r="r" b="b"/>
              <a:pathLst>
                <a:path w="635000" h="419100">
                  <a:moveTo>
                    <a:pt x="48997" y="0"/>
                  </a:moveTo>
                  <a:lnTo>
                    <a:pt x="586003" y="0"/>
                  </a:lnTo>
                  <a:cubicBezTo>
                    <a:pt x="598998" y="0"/>
                    <a:pt x="611460" y="5162"/>
                    <a:pt x="620649" y="14351"/>
                  </a:cubicBezTo>
                  <a:cubicBezTo>
                    <a:pt x="629838" y="23540"/>
                    <a:pt x="635000" y="36002"/>
                    <a:pt x="635000" y="48997"/>
                  </a:cubicBezTo>
                  <a:lnTo>
                    <a:pt x="635000" y="370103"/>
                  </a:lnTo>
                  <a:cubicBezTo>
                    <a:pt x="635000" y="383098"/>
                    <a:pt x="629838" y="395560"/>
                    <a:pt x="620649" y="404749"/>
                  </a:cubicBezTo>
                  <a:cubicBezTo>
                    <a:pt x="611460" y="413938"/>
                    <a:pt x="598998" y="419100"/>
                    <a:pt x="586003" y="419100"/>
                  </a:cubicBezTo>
                  <a:lnTo>
                    <a:pt x="48997" y="419100"/>
                  </a:lnTo>
                  <a:cubicBezTo>
                    <a:pt x="36002" y="419100"/>
                    <a:pt x="23540" y="413938"/>
                    <a:pt x="14351" y="404749"/>
                  </a:cubicBezTo>
                  <a:cubicBezTo>
                    <a:pt x="5162" y="395560"/>
                    <a:pt x="0" y="383098"/>
                    <a:pt x="0" y="370103"/>
                  </a:cubicBezTo>
                  <a:lnTo>
                    <a:pt x="0" y="48997"/>
                  </a:lnTo>
                  <a:cubicBezTo>
                    <a:pt x="0" y="36002"/>
                    <a:pt x="5162" y="23540"/>
                    <a:pt x="14351" y="14351"/>
                  </a:cubicBezTo>
                  <a:cubicBezTo>
                    <a:pt x="23540" y="5162"/>
                    <a:pt x="36002" y="0"/>
                    <a:pt x="48997" y="0"/>
                  </a:cubicBezTo>
                  <a:close/>
                </a:path>
              </a:pathLst>
            </a:custGeom>
            <a:solidFill>
              <a:srgbClr val="97E5CE"/>
            </a:solidFill>
            <a:ln cap="rnd">
              <a:noFill/>
              <a:prstDash val="solid"/>
              <a:round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635000" cy="4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dirty="0"/>
            </a:p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en-US" sz="2100" b="1" u="none" strike="noStrike" spc="67" dirty="0" err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Diversité</a:t>
              </a:r>
              <a:r>
                <a:rPr lang="en-US" sz="2100" b="1" u="none" strike="noStrike" spc="67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des pathologies et des </a:t>
              </a:r>
              <a:r>
                <a:rPr lang="en-US" sz="2100" b="1" u="none" strike="noStrike" spc="67" dirty="0" err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traitements</a:t>
              </a:r>
              <a:endParaRPr lang="en-US" sz="2100" b="1" u="none" strike="noStrike" spc="67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 lang="en-US" sz="2100" b="1" u="none" strike="noStrike" spc="67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2095936" y="2921508"/>
            <a:ext cx="3086100" cy="2221992"/>
            <a:chOff x="0" y="-38100"/>
            <a:chExt cx="635000" cy="457200"/>
          </a:xfrm>
        </p:grpSpPr>
        <p:sp>
          <p:nvSpPr>
            <p:cNvPr id="37" name="Freeform 37"/>
            <p:cNvSpPr/>
            <p:nvPr/>
          </p:nvSpPr>
          <p:spPr>
            <a:xfrm>
              <a:off x="0" y="-19050"/>
              <a:ext cx="635000" cy="419100"/>
            </a:xfrm>
            <a:custGeom>
              <a:avLst/>
              <a:gdLst/>
              <a:ahLst/>
              <a:cxnLst/>
              <a:rect l="l" t="t" r="r" b="b"/>
              <a:pathLst>
                <a:path w="635000" h="419100">
                  <a:moveTo>
                    <a:pt x="70556" y="0"/>
                  </a:moveTo>
                  <a:lnTo>
                    <a:pt x="564444" y="0"/>
                  </a:lnTo>
                  <a:cubicBezTo>
                    <a:pt x="603411" y="0"/>
                    <a:pt x="635000" y="31589"/>
                    <a:pt x="635000" y="70556"/>
                  </a:cubicBezTo>
                  <a:lnTo>
                    <a:pt x="635000" y="348544"/>
                  </a:lnTo>
                  <a:cubicBezTo>
                    <a:pt x="635000" y="387511"/>
                    <a:pt x="603411" y="419100"/>
                    <a:pt x="564444" y="419100"/>
                  </a:cubicBezTo>
                  <a:lnTo>
                    <a:pt x="70556" y="419100"/>
                  </a:lnTo>
                  <a:cubicBezTo>
                    <a:pt x="31589" y="419100"/>
                    <a:pt x="0" y="387511"/>
                    <a:pt x="0" y="348544"/>
                  </a:cubicBezTo>
                  <a:lnTo>
                    <a:pt x="0" y="70556"/>
                  </a:lnTo>
                  <a:cubicBezTo>
                    <a:pt x="0" y="31589"/>
                    <a:pt x="31589" y="0"/>
                    <a:pt x="70556" y="0"/>
                  </a:cubicBezTo>
                  <a:close/>
                </a:path>
              </a:pathLst>
            </a:custGeom>
            <a:solidFill>
              <a:srgbClr val="EAE0FF"/>
            </a:solidFill>
            <a:ln cap="rnd">
              <a:noFill/>
              <a:prstDash val="solid"/>
              <a:round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635000" cy="4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 dirty="0"/>
            </a:p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en-US" sz="2100" b="1" u="none" strike="noStrike" dirty="0" err="1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Difficulté</a:t>
              </a:r>
              <a:r>
                <a:rPr lang="en-US" sz="2100" b="1" u="none" strike="noStrike" dirty="0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</a:t>
              </a:r>
              <a:r>
                <a:rPr lang="en-US" sz="2100" b="1" u="none" strike="noStrike" dirty="0" err="1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d’accès</a:t>
              </a:r>
              <a:r>
                <a:rPr lang="en-US" sz="2100" b="1" u="none" strike="noStrike" dirty="0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à </a:t>
              </a:r>
              <a:r>
                <a:rPr lang="en-US" sz="2100" b="1" u="none" strike="noStrike" dirty="0" err="1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l’information</a:t>
              </a:r>
              <a:endParaRPr lang="en-US" sz="2100" b="1" u="none" strike="noStrike" dirty="0">
                <a:solidFill>
                  <a:srgbClr val="1C1C1A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 lang="en-US" sz="2100" b="1" u="none" strike="noStrike" dirty="0">
                <a:solidFill>
                  <a:srgbClr val="1C1C1A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054824" y="112018"/>
            <a:ext cx="3086100" cy="2221992"/>
            <a:chOff x="0" y="-38100"/>
            <a:chExt cx="635000" cy="457200"/>
          </a:xfrm>
        </p:grpSpPr>
        <p:sp>
          <p:nvSpPr>
            <p:cNvPr id="40" name="Freeform 40"/>
            <p:cNvSpPr/>
            <p:nvPr/>
          </p:nvSpPr>
          <p:spPr>
            <a:xfrm>
              <a:off x="0" y="-19050"/>
              <a:ext cx="635000" cy="419100"/>
            </a:xfrm>
            <a:custGeom>
              <a:avLst/>
              <a:gdLst/>
              <a:ahLst/>
              <a:cxnLst/>
              <a:rect l="l" t="t" r="r" b="b"/>
              <a:pathLst>
                <a:path w="635000" h="419100">
                  <a:moveTo>
                    <a:pt x="70556" y="0"/>
                  </a:moveTo>
                  <a:lnTo>
                    <a:pt x="564444" y="0"/>
                  </a:lnTo>
                  <a:cubicBezTo>
                    <a:pt x="603411" y="0"/>
                    <a:pt x="635000" y="31589"/>
                    <a:pt x="635000" y="70556"/>
                  </a:cubicBezTo>
                  <a:lnTo>
                    <a:pt x="635000" y="348544"/>
                  </a:lnTo>
                  <a:cubicBezTo>
                    <a:pt x="635000" y="387511"/>
                    <a:pt x="603411" y="419100"/>
                    <a:pt x="564444" y="419100"/>
                  </a:cubicBezTo>
                  <a:lnTo>
                    <a:pt x="70556" y="419100"/>
                  </a:lnTo>
                  <a:cubicBezTo>
                    <a:pt x="31589" y="419100"/>
                    <a:pt x="0" y="387511"/>
                    <a:pt x="0" y="348544"/>
                  </a:cubicBezTo>
                  <a:lnTo>
                    <a:pt x="0" y="70556"/>
                  </a:lnTo>
                  <a:cubicBezTo>
                    <a:pt x="0" y="31589"/>
                    <a:pt x="31589" y="0"/>
                    <a:pt x="70556" y="0"/>
                  </a:cubicBezTo>
                  <a:close/>
                </a:path>
              </a:pathLst>
            </a:custGeom>
            <a:solidFill>
              <a:srgbClr val="FFBEC4"/>
            </a:solidFill>
            <a:ln cap="rnd">
              <a:noFill/>
              <a:prstDash val="solid"/>
              <a:round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635000" cy="4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en-US" sz="2100" b="1" u="none" strike="noStrike" dirty="0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Interruptions de </a:t>
              </a:r>
              <a:r>
                <a:rPr lang="en-US" sz="2100" b="1" u="none" strike="noStrike" dirty="0" err="1">
                  <a:solidFill>
                    <a:srgbClr val="1C1C1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tâche</a:t>
              </a:r>
              <a:endParaRPr lang="en-US" sz="2100" b="1" u="none" strike="noStrike" dirty="0">
                <a:solidFill>
                  <a:srgbClr val="1C1C1A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 rot="1821551">
            <a:off x="5267521" y="4567831"/>
            <a:ext cx="1684312" cy="1387080"/>
            <a:chOff x="0" y="0"/>
            <a:chExt cx="647700" cy="5334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120650" y="127000"/>
              <a:ext cx="527050" cy="241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8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2069522" y="366929"/>
            <a:ext cx="4899877" cy="11707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43"/>
              </a:lnSpc>
              <a:spcBef>
                <a:spcPct val="0"/>
              </a:spcBef>
            </a:pPr>
            <a:r>
              <a:rPr lang="en-US" sz="3388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ERREURS MÉDICAMENTEUSES  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6839290" y="593366"/>
            <a:ext cx="1375699" cy="27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2"/>
              </a:lnSpc>
              <a:spcBef>
                <a:spcPct val="0"/>
              </a:spcBef>
            </a:pPr>
            <a:r>
              <a:rPr lang="en-US" sz="787" b="1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3" action="ppaction://hlinksldjump"/>
              </a:rPr>
              <a:t>PRÉVENTION DU RISQUE MÉDICAMENTEUX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du médicament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933188" y="6942854"/>
            <a:ext cx="2895124" cy="807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64"/>
              </a:lnSpc>
              <a:spcBef>
                <a:spcPct val="0"/>
              </a:spcBef>
            </a:pPr>
            <a:r>
              <a:rPr lang="en-US" sz="2332" b="1" u="none" strike="noStrike" dirty="0">
                <a:solidFill>
                  <a:srgbClr val="EB4F4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ERREURS </a:t>
            </a:r>
          </a:p>
          <a:p>
            <a:pPr marL="0" lvl="0" indent="0" algn="ctr">
              <a:lnSpc>
                <a:spcPts val="3264"/>
              </a:lnSpc>
              <a:spcBef>
                <a:spcPct val="0"/>
              </a:spcBef>
            </a:pPr>
            <a:r>
              <a:rPr lang="en-US" sz="2332" b="1" u="none" strike="noStrike" dirty="0">
                <a:solidFill>
                  <a:srgbClr val="EB4F4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MÉDICAMENTEUSES</a:t>
            </a:r>
          </a:p>
        </p:txBody>
      </p:sp>
      <p:grpSp>
        <p:nvGrpSpPr>
          <p:cNvPr id="49" name="Group 49"/>
          <p:cNvGrpSpPr/>
          <p:nvPr/>
        </p:nvGrpSpPr>
        <p:grpSpPr>
          <a:xfrm rot="-1599719">
            <a:off x="5084239" y="7674590"/>
            <a:ext cx="1684312" cy="1387080"/>
            <a:chOff x="0" y="0"/>
            <a:chExt cx="647700" cy="5334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id="51" name="TextBox 51"/>
            <p:cNvSpPr txBox="1"/>
            <p:nvPr/>
          </p:nvSpPr>
          <p:spPr>
            <a:xfrm>
              <a:off x="120650" y="127000"/>
              <a:ext cx="527050" cy="241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 rot="-9329259">
            <a:off x="11981332" y="7930182"/>
            <a:ext cx="1684312" cy="1387080"/>
            <a:chOff x="0" y="0"/>
            <a:chExt cx="647700" cy="5334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id="54" name="TextBox 54"/>
            <p:cNvSpPr txBox="1"/>
            <p:nvPr/>
          </p:nvSpPr>
          <p:spPr>
            <a:xfrm>
              <a:off x="120650" y="127000"/>
              <a:ext cx="527050" cy="241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 rot="8953687">
            <a:off x="11956909" y="4211022"/>
            <a:ext cx="1684312" cy="1387080"/>
            <a:chOff x="0" y="0"/>
            <a:chExt cx="647700" cy="5334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id="57" name="TextBox 57"/>
            <p:cNvSpPr txBox="1"/>
            <p:nvPr/>
          </p:nvSpPr>
          <p:spPr>
            <a:xfrm>
              <a:off x="120650" y="127000"/>
              <a:ext cx="527050" cy="241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 rot="5400000">
            <a:off x="8630711" y="2563680"/>
            <a:ext cx="1684312" cy="1387080"/>
            <a:chOff x="0" y="0"/>
            <a:chExt cx="647700" cy="5334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id="60" name="TextBox 60"/>
            <p:cNvSpPr txBox="1"/>
            <p:nvPr/>
          </p:nvSpPr>
          <p:spPr>
            <a:xfrm>
              <a:off x="120650" y="127000"/>
              <a:ext cx="527050" cy="241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8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1" name="Freeform 61"/>
          <p:cNvSpPr/>
          <p:nvPr/>
        </p:nvSpPr>
        <p:spPr>
          <a:xfrm>
            <a:off x="180896" y="119974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62" name="Group 62"/>
          <p:cNvGrpSpPr/>
          <p:nvPr/>
        </p:nvGrpSpPr>
        <p:grpSpPr>
          <a:xfrm>
            <a:off x="184452" y="119974"/>
            <a:ext cx="1524000" cy="1524000"/>
            <a:chOff x="0" y="0"/>
            <a:chExt cx="812800" cy="812800"/>
          </a:xfrm>
        </p:grpSpPr>
        <p:sp>
          <p:nvSpPr>
            <p:cNvPr id="63" name="Freeform 63">
              <a:hlinkClick r:id="rId8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E5CE"/>
            </a:solidFill>
          </p:spPr>
        </p:sp>
        <p:sp>
          <p:nvSpPr>
            <p:cNvPr id="64" name="TextBox 6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65" name="Freeform 65"/>
          <p:cNvSpPr/>
          <p:nvPr/>
        </p:nvSpPr>
        <p:spPr>
          <a:xfrm>
            <a:off x="427122" y="337883"/>
            <a:ext cx="1062890" cy="1062890"/>
          </a:xfrm>
          <a:custGeom>
            <a:avLst/>
            <a:gdLst/>
            <a:ahLst/>
            <a:cxnLst/>
            <a:rect l="l" t="t" r="r" b="b"/>
            <a:pathLst>
              <a:path w="1062890" h="1062890">
                <a:moveTo>
                  <a:pt x="0" y="0"/>
                </a:moveTo>
                <a:lnTo>
                  <a:pt x="1062890" y="0"/>
                </a:lnTo>
                <a:lnTo>
                  <a:pt x="1062890" y="1062890"/>
                </a:lnTo>
                <a:lnTo>
                  <a:pt x="0" y="10628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66" name="Group 66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68" name="TextBox 68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1" action="ppaction://hlinksldjump"/>
                </a:rPr>
                <a:t>Page </a:t>
              </a:r>
              <a:r>
                <a:rPr lang="en-US" sz="1000" spc="3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1" action="ppaction://hlinksldjump"/>
                </a:rPr>
                <a:t>suivante</a:t>
              </a:r>
              <a:endParaRPr lang="en-US" sz="1000" spc="3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12" action="ppaction://hlinksldjump"/>
              </a:endParaRP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71" name="TextBox 71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3" action="ppaction://hlinksldjump"/>
                </a:rPr>
                <a:t>Page précédente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47927" y="494671"/>
            <a:ext cx="7303078" cy="938060"/>
            <a:chOff x="0" y="0"/>
            <a:chExt cx="1290502" cy="424227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1290503" cy="424227"/>
            </a:xfrm>
            <a:custGeom>
              <a:avLst/>
              <a:gdLst/>
              <a:ahLst/>
              <a:cxnLst/>
              <a:rect l="l" t="t" r="r" b="b"/>
              <a:pathLst>
                <a:path w="1290503" h="424227">
                  <a:moveTo>
                    <a:pt x="39501" y="0"/>
                  </a:moveTo>
                  <a:lnTo>
                    <a:pt x="1251002" y="0"/>
                  </a:lnTo>
                  <a:cubicBezTo>
                    <a:pt x="1272818" y="0"/>
                    <a:pt x="1290503" y="17685"/>
                    <a:pt x="1290503" y="39501"/>
                  </a:cubicBezTo>
                  <a:lnTo>
                    <a:pt x="1290503" y="384727"/>
                  </a:lnTo>
                  <a:cubicBezTo>
                    <a:pt x="1290503" y="395203"/>
                    <a:pt x="1286341" y="405250"/>
                    <a:pt x="1278933" y="412658"/>
                  </a:cubicBezTo>
                  <a:cubicBezTo>
                    <a:pt x="1271525" y="420066"/>
                    <a:pt x="1261478" y="424227"/>
                    <a:pt x="1251002" y="424227"/>
                  </a:cubicBezTo>
                  <a:lnTo>
                    <a:pt x="39501" y="424227"/>
                  </a:lnTo>
                  <a:cubicBezTo>
                    <a:pt x="29024" y="424227"/>
                    <a:pt x="18977" y="420066"/>
                    <a:pt x="11569" y="412658"/>
                  </a:cubicBezTo>
                  <a:cubicBezTo>
                    <a:pt x="4162" y="405250"/>
                    <a:pt x="0" y="395203"/>
                    <a:pt x="0" y="384727"/>
                  </a:cubicBezTo>
                  <a:lnTo>
                    <a:pt x="0" y="39501"/>
                  </a:lnTo>
                  <a:cubicBezTo>
                    <a:pt x="0" y="29024"/>
                    <a:pt x="4162" y="18977"/>
                    <a:pt x="11569" y="11569"/>
                  </a:cubicBezTo>
                  <a:cubicBezTo>
                    <a:pt x="18977" y="4162"/>
                    <a:pt x="29024" y="0"/>
                    <a:pt x="3950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97E5CE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90502" cy="462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16773898" y="530278"/>
            <a:ext cx="1441091" cy="398721"/>
            <a:chOff x="0" y="0"/>
            <a:chExt cx="1911761" cy="528946"/>
          </a:xfrm>
        </p:grpSpPr>
        <p:sp>
          <p:nvSpPr>
            <p:cNvPr id="6" name="Freeform 6">
              <a:hlinkClick r:id="rId3" action="ppaction://hlinksldjump"/>
            </p:cNvPr>
            <p:cNvSpPr/>
            <p:nvPr/>
          </p:nvSpPr>
          <p:spPr>
            <a:xfrm>
              <a:off x="0" y="0"/>
              <a:ext cx="1911761" cy="528946"/>
            </a:xfrm>
            <a:custGeom>
              <a:avLst/>
              <a:gdLst/>
              <a:ahLst/>
              <a:cxnLst/>
              <a:rect l="l" t="t" r="r" b="b"/>
              <a:pathLst>
                <a:path w="1911761" h="528946">
                  <a:moveTo>
                    <a:pt x="264473" y="0"/>
                  </a:moveTo>
                  <a:lnTo>
                    <a:pt x="1647288" y="0"/>
                  </a:lnTo>
                  <a:cubicBezTo>
                    <a:pt x="1793352" y="0"/>
                    <a:pt x="1911761" y="118409"/>
                    <a:pt x="1911761" y="264473"/>
                  </a:cubicBezTo>
                  <a:lnTo>
                    <a:pt x="1911761" y="264473"/>
                  </a:lnTo>
                  <a:cubicBezTo>
                    <a:pt x="1911761" y="334616"/>
                    <a:pt x="1883897" y="401885"/>
                    <a:pt x="1834299" y="451484"/>
                  </a:cubicBezTo>
                  <a:cubicBezTo>
                    <a:pt x="1784700" y="501082"/>
                    <a:pt x="1717430" y="528946"/>
                    <a:pt x="1647288" y="528946"/>
                  </a:cubicBezTo>
                  <a:lnTo>
                    <a:pt x="264473" y="528946"/>
                  </a:lnTo>
                  <a:cubicBezTo>
                    <a:pt x="118409" y="528946"/>
                    <a:pt x="0" y="410537"/>
                    <a:pt x="0" y="264473"/>
                  </a:cubicBezTo>
                  <a:lnTo>
                    <a:pt x="0" y="264473"/>
                  </a:lnTo>
                  <a:cubicBezTo>
                    <a:pt x="0" y="118409"/>
                    <a:pt x="118409" y="0"/>
                    <a:pt x="26447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911761" cy="57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9" name="Freeform 9">
              <a:hlinkClick r:id="rId4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2188765" y="664094"/>
            <a:ext cx="7074478" cy="5593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43"/>
              </a:lnSpc>
              <a:spcBef>
                <a:spcPct val="0"/>
              </a:spcBef>
            </a:pPr>
            <a:r>
              <a:rPr lang="en-US" sz="3388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ERREURS MÉDICAMENTEUSES  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6839290" y="593366"/>
            <a:ext cx="1375699" cy="27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2"/>
              </a:lnSpc>
              <a:spcBef>
                <a:spcPct val="0"/>
              </a:spcBef>
            </a:pPr>
            <a:r>
              <a:rPr lang="en-US" sz="787" b="1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3" action="ppaction://hlinksldjump"/>
              </a:rPr>
              <a:t>PRÉVENTION DU RISQUE MÉDICAMENTEUX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du médicament</a:t>
            </a:r>
          </a:p>
        </p:txBody>
      </p:sp>
      <p:sp>
        <p:nvSpPr>
          <p:cNvPr id="61" name="Freeform 61"/>
          <p:cNvSpPr/>
          <p:nvPr/>
        </p:nvSpPr>
        <p:spPr>
          <a:xfrm>
            <a:off x="180896" y="119974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62" name="Group 62"/>
          <p:cNvGrpSpPr/>
          <p:nvPr/>
        </p:nvGrpSpPr>
        <p:grpSpPr>
          <a:xfrm>
            <a:off x="184452" y="119974"/>
            <a:ext cx="1524000" cy="1524000"/>
            <a:chOff x="0" y="0"/>
            <a:chExt cx="812800" cy="812800"/>
          </a:xfrm>
        </p:grpSpPr>
        <p:sp>
          <p:nvSpPr>
            <p:cNvPr id="63" name="Freeform 63">
              <a:hlinkClick r:id="rId6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E5CE"/>
            </a:solidFill>
          </p:spPr>
        </p:sp>
        <p:sp>
          <p:nvSpPr>
            <p:cNvPr id="64" name="TextBox 6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65" name="Freeform 65"/>
          <p:cNvSpPr/>
          <p:nvPr/>
        </p:nvSpPr>
        <p:spPr>
          <a:xfrm>
            <a:off x="427122" y="337883"/>
            <a:ext cx="1062890" cy="1062890"/>
          </a:xfrm>
          <a:custGeom>
            <a:avLst/>
            <a:gdLst/>
            <a:ahLst/>
            <a:cxnLst/>
            <a:rect l="l" t="t" r="r" b="b"/>
            <a:pathLst>
              <a:path w="1062890" h="1062890">
                <a:moveTo>
                  <a:pt x="0" y="0"/>
                </a:moveTo>
                <a:lnTo>
                  <a:pt x="1062890" y="0"/>
                </a:lnTo>
                <a:lnTo>
                  <a:pt x="1062890" y="1062890"/>
                </a:lnTo>
                <a:lnTo>
                  <a:pt x="0" y="1062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66" name="Group 66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68" name="TextBox 68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Page </a:t>
              </a:r>
              <a:r>
                <a:rPr lang="en-US" sz="1000" spc="3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suivante</a:t>
              </a:r>
              <a:endParaRPr lang="en-US" sz="1000" spc="3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10" action="ppaction://hlinksldjump"/>
              </a:endParaRP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71" name="TextBox 71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1" action="ppaction://hlinksldjump"/>
                </a:rPr>
                <a:t>Page précédente</a:t>
              </a:r>
            </a:p>
          </p:txBody>
        </p:sp>
      </p:grpSp>
      <p:sp>
        <p:nvSpPr>
          <p:cNvPr id="73" name="TextBox 5">
            <a:extLst>
              <a:ext uri="{FF2B5EF4-FFF2-40B4-BE49-F238E27FC236}">
                <a16:creationId xmlns:a16="http://schemas.microsoft.com/office/drawing/2014/main" id="{C9CAF48B-ECC3-038C-B8B0-00895FD217DA}"/>
              </a:ext>
            </a:extLst>
          </p:cNvPr>
          <p:cNvSpPr txBox="1"/>
          <p:nvPr/>
        </p:nvSpPr>
        <p:spPr>
          <a:xfrm>
            <a:off x="427122" y="1224977"/>
            <a:ext cx="17197499" cy="8805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99"/>
              </a:lnSpc>
            </a:pPr>
            <a:r>
              <a:rPr lang="en-US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599"/>
              </a:lnSpc>
            </a:pPr>
            <a:endParaRPr lang="en-US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 algn="l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Toutes les erreurs médicamenteuses doivent être analysées et un plan d’action doit être mis en place</a:t>
            </a:r>
          </a:p>
          <a:p>
            <a:pPr marL="457200" indent="-457200" algn="l">
              <a:lnSpc>
                <a:spcPts val="4599"/>
              </a:lnSpc>
              <a:buFont typeface="Arial" panose="020B0604020202020204" pitchFamily="34" charset="0"/>
              <a:buChar char="•"/>
            </a:pPr>
            <a:endParaRPr lang="fr-FR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 algn="l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 niveaux de réponse face à une erreur médicamenteuse (EM):</a:t>
            </a:r>
          </a:p>
          <a:p>
            <a:pPr marL="914400" lvl="1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EM non grave : </a:t>
            </a:r>
          </a:p>
          <a:p>
            <a:pPr marL="1371600" lvl="2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Prendre un temps d’équipe systématiquement </a:t>
            </a:r>
          </a:p>
          <a:p>
            <a:pPr marL="1371600" lvl="2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Identifier le ou les dysfonctionnement(s)</a:t>
            </a:r>
          </a:p>
          <a:p>
            <a:pPr marL="1371600" lvl="2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Déterminer les actions et les mettre en œuvre</a:t>
            </a:r>
          </a:p>
          <a:p>
            <a:pPr marL="914400" lvl="1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Plusieurs EM sur le même </a:t>
            </a:r>
            <a:r>
              <a:rPr lang="fr-FR" sz="3285" u="sng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dysfonctionemment</a:t>
            </a:r>
            <a:r>
              <a:rPr lang="fr-FR" sz="3285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:</a:t>
            </a: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Effectuer un CREX avec le référent qualité du pole si besoin</a:t>
            </a:r>
          </a:p>
          <a:p>
            <a:pPr marL="914400" lvl="1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EM grave : </a:t>
            </a: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Effectuer un CREX avec la direction qualité et le RMQPECM</a:t>
            </a:r>
          </a:p>
          <a:p>
            <a:pPr marL="914400" lvl="1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endParaRPr lang="fr-FR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2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endParaRPr lang="fr-FR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024459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-10800000">
            <a:off x="16773898" y="530278"/>
            <a:ext cx="1441091" cy="398721"/>
            <a:chOff x="0" y="0"/>
            <a:chExt cx="1911761" cy="528946"/>
          </a:xfrm>
        </p:grpSpPr>
        <p:sp>
          <p:nvSpPr>
            <p:cNvPr id="6" name="Freeform 6">
              <a:hlinkClick r:id="rId2" action="ppaction://hlinksldjump"/>
            </p:cNvPr>
            <p:cNvSpPr/>
            <p:nvPr/>
          </p:nvSpPr>
          <p:spPr>
            <a:xfrm>
              <a:off x="0" y="0"/>
              <a:ext cx="1911761" cy="528946"/>
            </a:xfrm>
            <a:custGeom>
              <a:avLst/>
              <a:gdLst/>
              <a:ahLst/>
              <a:cxnLst/>
              <a:rect l="l" t="t" r="r" b="b"/>
              <a:pathLst>
                <a:path w="1911761" h="528946">
                  <a:moveTo>
                    <a:pt x="264473" y="0"/>
                  </a:moveTo>
                  <a:lnTo>
                    <a:pt x="1647288" y="0"/>
                  </a:lnTo>
                  <a:cubicBezTo>
                    <a:pt x="1793352" y="0"/>
                    <a:pt x="1911761" y="118409"/>
                    <a:pt x="1911761" y="264473"/>
                  </a:cubicBezTo>
                  <a:lnTo>
                    <a:pt x="1911761" y="264473"/>
                  </a:lnTo>
                  <a:cubicBezTo>
                    <a:pt x="1911761" y="334616"/>
                    <a:pt x="1883897" y="401885"/>
                    <a:pt x="1834299" y="451484"/>
                  </a:cubicBezTo>
                  <a:cubicBezTo>
                    <a:pt x="1784700" y="501082"/>
                    <a:pt x="1717430" y="528946"/>
                    <a:pt x="1647288" y="528946"/>
                  </a:cubicBezTo>
                  <a:lnTo>
                    <a:pt x="264473" y="528946"/>
                  </a:lnTo>
                  <a:cubicBezTo>
                    <a:pt x="118409" y="528946"/>
                    <a:pt x="0" y="410537"/>
                    <a:pt x="0" y="264473"/>
                  </a:cubicBezTo>
                  <a:lnTo>
                    <a:pt x="0" y="264473"/>
                  </a:lnTo>
                  <a:cubicBezTo>
                    <a:pt x="0" y="118409"/>
                    <a:pt x="118409" y="0"/>
                    <a:pt x="26447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911761" cy="57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9" name="Freeform 9">
              <a:hlinkClick r:id="rId3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6839290" y="593366"/>
            <a:ext cx="1375699" cy="27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2"/>
              </a:lnSpc>
              <a:spcBef>
                <a:spcPct val="0"/>
              </a:spcBef>
            </a:pPr>
            <a:r>
              <a:rPr lang="en-US" sz="787" b="1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2" action="ppaction://hlinksldjump"/>
              </a:rPr>
              <a:t>PRÉVENTION DU RISQUE MÉDICAMENTEUX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du médicament</a:t>
            </a:r>
          </a:p>
        </p:txBody>
      </p:sp>
      <p:sp>
        <p:nvSpPr>
          <p:cNvPr id="61" name="Freeform 61"/>
          <p:cNvSpPr/>
          <p:nvPr/>
        </p:nvSpPr>
        <p:spPr>
          <a:xfrm>
            <a:off x="180896" y="119974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6"/>
                </a:lnTo>
                <a:lnTo>
                  <a:pt x="0" y="16925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2" name="Group 62"/>
          <p:cNvGrpSpPr/>
          <p:nvPr/>
        </p:nvGrpSpPr>
        <p:grpSpPr>
          <a:xfrm>
            <a:off x="184452" y="119974"/>
            <a:ext cx="1524000" cy="1524000"/>
            <a:chOff x="0" y="0"/>
            <a:chExt cx="812800" cy="812800"/>
          </a:xfrm>
        </p:grpSpPr>
        <p:sp>
          <p:nvSpPr>
            <p:cNvPr id="63" name="Freeform 63">
              <a:hlinkClick r:id="rId5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7E5CE"/>
            </a:solidFill>
          </p:spPr>
        </p:sp>
        <p:sp>
          <p:nvSpPr>
            <p:cNvPr id="64" name="TextBox 6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65" name="Freeform 65"/>
          <p:cNvSpPr/>
          <p:nvPr/>
        </p:nvSpPr>
        <p:spPr>
          <a:xfrm>
            <a:off x="427122" y="337883"/>
            <a:ext cx="1062890" cy="1062890"/>
          </a:xfrm>
          <a:custGeom>
            <a:avLst/>
            <a:gdLst/>
            <a:ahLst/>
            <a:cxnLst/>
            <a:rect l="l" t="t" r="r" b="b"/>
            <a:pathLst>
              <a:path w="1062890" h="1062890">
                <a:moveTo>
                  <a:pt x="0" y="0"/>
                </a:moveTo>
                <a:lnTo>
                  <a:pt x="1062890" y="0"/>
                </a:lnTo>
                <a:lnTo>
                  <a:pt x="1062890" y="1062890"/>
                </a:lnTo>
                <a:lnTo>
                  <a:pt x="0" y="10628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6" name="Group 66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68" name="TextBox 68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8" action="ppaction://hlinksldjump"/>
                </a:rPr>
                <a:t>Page </a:t>
              </a:r>
              <a:r>
                <a:rPr lang="en-US" sz="1000" spc="3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8" action="ppaction://hlinksldjump"/>
                </a:rPr>
                <a:t>suivante</a:t>
              </a:r>
              <a:endParaRPr lang="en-US" sz="1000" spc="3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8" action="ppaction://hlinksldjump"/>
              </a:endParaRP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71" name="TextBox 71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Page </a:t>
              </a:r>
              <a:r>
                <a:rPr lang="en-US" sz="800" spc="25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précédente</a:t>
              </a:r>
              <a:endParaRPr lang="en-US" sz="800" spc="2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9" action="ppaction://hlinksldjump"/>
              </a:endParaRPr>
            </a:p>
          </p:txBody>
        </p:sp>
      </p:grpSp>
      <p:sp>
        <p:nvSpPr>
          <p:cNvPr id="73" name="TextBox 5">
            <a:extLst>
              <a:ext uri="{FF2B5EF4-FFF2-40B4-BE49-F238E27FC236}">
                <a16:creationId xmlns:a16="http://schemas.microsoft.com/office/drawing/2014/main" id="{C9CAF48B-ECC3-038C-B8B0-00895FD217DA}"/>
              </a:ext>
            </a:extLst>
          </p:cNvPr>
          <p:cNvSpPr txBox="1"/>
          <p:nvPr/>
        </p:nvSpPr>
        <p:spPr>
          <a:xfrm>
            <a:off x="533610" y="1368432"/>
            <a:ext cx="17982990" cy="7625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99"/>
              </a:lnSpc>
            </a:pPr>
            <a:r>
              <a:rPr lang="en-US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914400" lvl="1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Presque accident :</a:t>
            </a:r>
          </a:p>
          <a:p>
            <a:pPr marL="1371600" lvl="2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Erreur </a:t>
            </a:r>
            <a:r>
              <a:rPr lang="fr-FR" sz="3285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interceptée</a:t>
            </a: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à temps qui aurait pu causer un dommage au patient/résident</a:t>
            </a:r>
          </a:p>
          <a:p>
            <a:pPr marL="1371600" lvl="2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 déclarer permet de : </a:t>
            </a:r>
          </a:p>
          <a:p>
            <a:pPr marL="1828800" lvl="3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Prévenir les évènements graves car ils sont analysés avant qu’ils le deviennent</a:t>
            </a:r>
          </a:p>
          <a:p>
            <a:pPr marL="1828800" lvl="3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Éviter qu’il y ait un impact direct sur le patient/ résident</a:t>
            </a:r>
          </a:p>
          <a:p>
            <a:pPr marL="1828800" lvl="3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Renforcer la culture de sécurité et améliorer la sécurité des soins</a:t>
            </a:r>
          </a:p>
          <a:p>
            <a:pPr marL="1828800" lvl="3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 de situations</a:t>
            </a:r>
          </a:p>
          <a:p>
            <a:pPr lvl="2">
              <a:lnSpc>
                <a:spcPts val="4599"/>
              </a:lnSpc>
            </a:pPr>
            <a:endParaRPr lang="fr-FR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2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endParaRPr lang="fr-FR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71600" lvl="2" indent="-457200">
              <a:lnSpc>
                <a:spcPts val="4599"/>
              </a:lnSpc>
              <a:buFont typeface="Arial" panose="020B0604020202020204" pitchFamily="34" charset="0"/>
              <a:buChar char="•"/>
            </a:pPr>
            <a:endParaRPr lang="fr-FR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3" name="Group 2">
            <a:extLst>
              <a:ext uri="{FF2B5EF4-FFF2-40B4-BE49-F238E27FC236}">
                <a16:creationId xmlns:a16="http://schemas.microsoft.com/office/drawing/2014/main" id="{1180C7A8-587F-E911-01E5-331DD61B7D72}"/>
              </a:ext>
            </a:extLst>
          </p:cNvPr>
          <p:cNvGrpSpPr/>
          <p:nvPr/>
        </p:nvGrpSpPr>
        <p:grpSpPr>
          <a:xfrm>
            <a:off x="2047927" y="494671"/>
            <a:ext cx="7303078" cy="938060"/>
            <a:chOff x="0" y="0"/>
            <a:chExt cx="1290502" cy="424227"/>
          </a:xfrm>
        </p:grpSpPr>
        <p:sp>
          <p:nvSpPr>
            <p:cNvPr id="24" name="Freeform 3">
              <a:hlinkClick r:id="rId10" action="ppaction://hlinksldjump"/>
              <a:extLst>
                <a:ext uri="{FF2B5EF4-FFF2-40B4-BE49-F238E27FC236}">
                  <a16:creationId xmlns:a16="http://schemas.microsoft.com/office/drawing/2014/main" id="{AF247709-9002-BAB7-F814-D9D5B50E2F89}"/>
                </a:ext>
              </a:extLst>
            </p:cNvPr>
            <p:cNvSpPr/>
            <p:nvPr/>
          </p:nvSpPr>
          <p:spPr>
            <a:xfrm>
              <a:off x="0" y="0"/>
              <a:ext cx="1290503" cy="424227"/>
            </a:xfrm>
            <a:custGeom>
              <a:avLst/>
              <a:gdLst/>
              <a:ahLst/>
              <a:cxnLst/>
              <a:rect l="l" t="t" r="r" b="b"/>
              <a:pathLst>
                <a:path w="1290503" h="424227">
                  <a:moveTo>
                    <a:pt x="39501" y="0"/>
                  </a:moveTo>
                  <a:lnTo>
                    <a:pt x="1251002" y="0"/>
                  </a:lnTo>
                  <a:cubicBezTo>
                    <a:pt x="1272818" y="0"/>
                    <a:pt x="1290503" y="17685"/>
                    <a:pt x="1290503" y="39501"/>
                  </a:cubicBezTo>
                  <a:lnTo>
                    <a:pt x="1290503" y="384727"/>
                  </a:lnTo>
                  <a:cubicBezTo>
                    <a:pt x="1290503" y="395203"/>
                    <a:pt x="1286341" y="405250"/>
                    <a:pt x="1278933" y="412658"/>
                  </a:cubicBezTo>
                  <a:cubicBezTo>
                    <a:pt x="1271525" y="420066"/>
                    <a:pt x="1261478" y="424227"/>
                    <a:pt x="1251002" y="424227"/>
                  </a:cubicBezTo>
                  <a:lnTo>
                    <a:pt x="39501" y="424227"/>
                  </a:lnTo>
                  <a:cubicBezTo>
                    <a:pt x="29024" y="424227"/>
                    <a:pt x="18977" y="420066"/>
                    <a:pt x="11569" y="412658"/>
                  </a:cubicBezTo>
                  <a:cubicBezTo>
                    <a:pt x="4162" y="405250"/>
                    <a:pt x="0" y="395203"/>
                    <a:pt x="0" y="384727"/>
                  </a:cubicBezTo>
                  <a:lnTo>
                    <a:pt x="0" y="39501"/>
                  </a:lnTo>
                  <a:cubicBezTo>
                    <a:pt x="0" y="29024"/>
                    <a:pt x="4162" y="18977"/>
                    <a:pt x="11569" y="11569"/>
                  </a:cubicBezTo>
                  <a:cubicBezTo>
                    <a:pt x="18977" y="4162"/>
                    <a:pt x="29024" y="0"/>
                    <a:pt x="3950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97E5CE"/>
              </a:solidFill>
              <a:prstDash val="solid"/>
              <a:round/>
            </a:ln>
          </p:spPr>
        </p:sp>
        <p:sp>
          <p:nvSpPr>
            <p:cNvPr id="25" name="TextBox 4">
              <a:extLst>
                <a:ext uri="{FF2B5EF4-FFF2-40B4-BE49-F238E27FC236}">
                  <a16:creationId xmlns:a16="http://schemas.microsoft.com/office/drawing/2014/main" id="{96B4C217-38FD-8F6F-E942-0DB01B9EF05C}"/>
                </a:ext>
              </a:extLst>
            </p:cNvPr>
            <p:cNvSpPr txBox="1"/>
            <p:nvPr/>
          </p:nvSpPr>
          <p:spPr>
            <a:xfrm>
              <a:off x="0" y="-38100"/>
              <a:ext cx="1290502" cy="462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TextBox 45">
            <a:extLst>
              <a:ext uri="{FF2B5EF4-FFF2-40B4-BE49-F238E27FC236}">
                <a16:creationId xmlns:a16="http://schemas.microsoft.com/office/drawing/2014/main" id="{E476B884-DEF9-0789-9902-976CDC863757}"/>
              </a:ext>
            </a:extLst>
          </p:cNvPr>
          <p:cNvSpPr txBox="1"/>
          <p:nvPr/>
        </p:nvSpPr>
        <p:spPr>
          <a:xfrm>
            <a:off x="2188765" y="664094"/>
            <a:ext cx="7074478" cy="5593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43"/>
              </a:lnSpc>
              <a:spcBef>
                <a:spcPct val="0"/>
              </a:spcBef>
            </a:pPr>
            <a:r>
              <a:rPr lang="en-US" sz="3388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ERREURS MÉDICAMENTEUSES   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D481B2F-4A69-058F-E207-EEF236C4655C}"/>
              </a:ext>
            </a:extLst>
          </p:cNvPr>
          <p:cNvSpPr/>
          <p:nvPr/>
        </p:nvSpPr>
        <p:spPr>
          <a:xfrm>
            <a:off x="3445553" y="8758722"/>
            <a:ext cx="11353800" cy="1304136"/>
          </a:xfrm>
          <a:prstGeom prst="roundRect">
            <a:avLst/>
          </a:prstGeom>
          <a:solidFill>
            <a:srgbClr val="97E5CE"/>
          </a:solidFill>
        </p:spPr>
        <p:txBody>
          <a:bodyPr rtlCol="0" anchor="ctr"/>
          <a:lstStyle/>
          <a:p>
            <a:pPr algn="ctr"/>
            <a:r>
              <a:rPr lang="fr-FR" sz="2400" b="1" dirty="0"/>
              <a:t>Un presque accident </a:t>
            </a:r>
            <a:r>
              <a:rPr lang="fr-FR" sz="2400" b="1" u="sng" dirty="0"/>
              <a:t>déclaré</a:t>
            </a:r>
            <a:r>
              <a:rPr lang="fr-FR" sz="2400" b="1" dirty="0"/>
              <a:t> aujourd’hui, c’est un accident évité demain</a:t>
            </a:r>
          </a:p>
        </p:txBody>
      </p:sp>
      <p:pic>
        <p:nvPicPr>
          <p:cNvPr id="29" name="Image 28">
            <a:hlinkClick r:id="rId11" action="ppaction://hlinksldjump"/>
            <a:extLst>
              <a:ext uri="{FF2B5EF4-FFF2-40B4-BE49-F238E27FC236}">
                <a16:creationId xmlns:a16="http://schemas.microsoft.com/office/drawing/2014/main" id="{9399DABF-E149-F295-98F5-50FA37AFB6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18272" y="7149371"/>
            <a:ext cx="2234802" cy="1489868"/>
          </a:xfrm>
          <a:prstGeom prst="rect">
            <a:avLst/>
          </a:prstGeom>
        </p:spPr>
      </p:pic>
      <p:grpSp>
        <p:nvGrpSpPr>
          <p:cNvPr id="30" name="Group 26">
            <a:extLst>
              <a:ext uri="{FF2B5EF4-FFF2-40B4-BE49-F238E27FC236}">
                <a16:creationId xmlns:a16="http://schemas.microsoft.com/office/drawing/2014/main" id="{074C30A3-207D-F157-4506-693C9EB3DB85}"/>
              </a:ext>
            </a:extLst>
          </p:cNvPr>
          <p:cNvGrpSpPr/>
          <p:nvPr/>
        </p:nvGrpSpPr>
        <p:grpSpPr>
          <a:xfrm>
            <a:off x="5818272" y="1723270"/>
            <a:ext cx="8763000" cy="790000"/>
            <a:chOff x="-64686" y="25333"/>
            <a:chExt cx="2538707" cy="419100"/>
          </a:xfrm>
        </p:grpSpPr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E6530AF4-7031-FD7D-48C4-E9E78B3959E1}"/>
                </a:ext>
              </a:extLst>
            </p:cNvPr>
            <p:cNvSpPr/>
            <p:nvPr/>
          </p:nvSpPr>
          <p:spPr>
            <a:xfrm>
              <a:off x="-64686" y="25333"/>
              <a:ext cx="2538707" cy="419100"/>
            </a:xfrm>
            <a:custGeom>
              <a:avLst/>
              <a:gdLst/>
              <a:ahLst/>
              <a:cxnLst/>
              <a:rect l="l" t="t" r="r" b="b"/>
              <a:pathLst>
                <a:path w="2538707" h="419100">
                  <a:moveTo>
                    <a:pt x="12255" y="0"/>
                  </a:moveTo>
                  <a:lnTo>
                    <a:pt x="2526452" y="0"/>
                  </a:lnTo>
                  <a:cubicBezTo>
                    <a:pt x="2533220" y="0"/>
                    <a:pt x="2538707" y="5487"/>
                    <a:pt x="2538707" y="12255"/>
                  </a:cubicBezTo>
                  <a:lnTo>
                    <a:pt x="2538707" y="406845"/>
                  </a:lnTo>
                  <a:cubicBezTo>
                    <a:pt x="2538707" y="413613"/>
                    <a:pt x="2533220" y="419100"/>
                    <a:pt x="2526452" y="419100"/>
                  </a:cubicBezTo>
                  <a:lnTo>
                    <a:pt x="12255" y="419100"/>
                  </a:lnTo>
                  <a:cubicBezTo>
                    <a:pt x="5487" y="419100"/>
                    <a:pt x="0" y="413613"/>
                    <a:pt x="0" y="406845"/>
                  </a:cubicBezTo>
                  <a:lnTo>
                    <a:pt x="0" y="12255"/>
                  </a:lnTo>
                  <a:cubicBezTo>
                    <a:pt x="0" y="5487"/>
                    <a:pt x="5487" y="0"/>
                    <a:pt x="12255" y="0"/>
                  </a:cubicBezTo>
                  <a:close/>
                </a:path>
              </a:pathLst>
            </a:custGeom>
            <a:solidFill>
              <a:srgbClr val="97E5CE"/>
            </a:solidFill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TextBox 28">
              <a:extLst>
                <a:ext uri="{FF2B5EF4-FFF2-40B4-BE49-F238E27FC236}">
                  <a16:creationId xmlns:a16="http://schemas.microsoft.com/office/drawing/2014/main" id="{6BA4E241-A6A1-99D4-E615-134443EBFE87}"/>
                </a:ext>
              </a:extLst>
            </p:cNvPr>
            <p:cNvSpPr txBox="1"/>
            <p:nvPr/>
          </p:nvSpPr>
          <p:spPr>
            <a:xfrm>
              <a:off x="290727" y="144998"/>
              <a:ext cx="2085309" cy="179770"/>
            </a:xfrm>
            <a:prstGeom prst="rect">
              <a:avLst/>
            </a:prstGeom>
            <a:solidFill>
              <a:srgbClr val="97E5CE"/>
            </a:solidFill>
          </p:spPr>
          <p:txBody>
            <a:bodyPr rtlCol="0" anchor="ctr"/>
            <a:lstStyle>
              <a:defPPr>
                <a:defRPr lang="en-US"/>
              </a:defPPr>
              <a:lvl1pPr algn="ctr">
                <a:defRPr sz="2400" b="1"/>
              </a:lvl1pPr>
            </a:lstStyle>
            <a:p>
              <a:r>
                <a:rPr lang="fr-FR" dirty="0">
                  <a:sym typeface="Montserrat Semi-Bold"/>
                </a:rPr>
                <a:t>Presque accident ≠ erreur interceptée lors d’un étape de contrôle</a:t>
              </a:r>
            </a:p>
          </p:txBody>
        </p:sp>
      </p:grpSp>
      <p:sp>
        <p:nvSpPr>
          <p:cNvPr id="33" name="Freeform 29">
            <a:extLst>
              <a:ext uri="{FF2B5EF4-FFF2-40B4-BE49-F238E27FC236}">
                <a16:creationId xmlns:a16="http://schemas.microsoft.com/office/drawing/2014/main" id="{C8081934-8056-E232-E513-12EFB3D35B06}"/>
              </a:ext>
            </a:extLst>
          </p:cNvPr>
          <p:cNvSpPr/>
          <p:nvPr/>
        </p:nvSpPr>
        <p:spPr>
          <a:xfrm>
            <a:off x="6552762" y="1776788"/>
            <a:ext cx="752577" cy="640901"/>
          </a:xfrm>
          <a:custGeom>
            <a:avLst/>
            <a:gdLst/>
            <a:ahLst/>
            <a:cxnLst/>
            <a:rect l="l" t="t" r="r" b="b"/>
            <a:pathLst>
              <a:path w="1222692" h="1101951">
                <a:moveTo>
                  <a:pt x="0" y="0"/>
                </a:moveTo>
                <a:lnTo>
                  <a:pt x="1222692" y="0"/>
                </a:lnTo>
                <a:lnTo>
                  <a:pt x="1222692" y="1101952"/>
                </a:lnTo>
                <a:lnTo>
                  <a:pt x="0" y="110195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pic>
        <p:nvPicPr>
          <p:cNvPr id="34" name="Image 33">
            <a:hlinkClick r:id="rId14" action="ppaction://hlinksldjump"/>
            <a:extLst>
              <a:ext uri="{FF2B5EF4-FFF2-40B4-BE49-F238E27FC236}">
                <a16:creationId xmlns:a16="http://schemas.microsoft.com/office/drawing/2014/main" id="{CEF65FEA-B1E3-6BF5-BCF4-5EA1183E98D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93798" y="7175665"/>
            <a:ext cx="2234802" cy="148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6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61CC176-3E3D-5737-0B3A-25F43D364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90500"/>
            <a:ext cx="14630400" cy="9753600"/>
          </a:xfrm>
          <a:prstGeom prst="rect">
            <a:avLst/>
          </a:prstGeom>
        </p:spPr>
      </p:pic>
      <p:sp>
        <p:nvSpPr>
          <p:cNvPr id="5" name="TextBox 64">
            <a:extLst>
              <a:ext uri="{FF2B5EF4-FFF2-40B4-BE49-F238E27FC236}">
                <a16:creationId xmlns:a16="http://schemas.microsoft.com/office/drawing/2014/main" id="{56170F79-34A6-3D33-8965-6B27A046281F}"/>
              </a:ext>
            </a:extLst>
          </p:cNvPr>
          <p:cNvSpPr txBox="1"/>
          <p:nvPr/>
        </p:nvSpPr>
        <p:spPr>
          <a:xfrm>
            <a:off x="327327" y="209271"/>
            <a:ext cx="1238250" cy="129182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519"/>
              </a:lnSpc>
            </a:pPr>
            <a:endParaRPr/>
          </a:p>
        </p:txBody>
      </p:sp>
      <p:sp>
        <p:nvSpPr>
          <p:cNvPr id="9" name="TextBox 71">
            <a:extLst>
              <a:ext uri="{FF2B5EF4-FFF2-40B4-BE49-F238E27FC236}">
                <a16:creationId xmlns:a16="http://schemas.microsoft.com/office/drawing/2014/main" id="{C6FF1343-3DAC-8319-1748-ADEDF1A6F308}"/>
              </a:ext>
            </a:extLst>
          </p:cNvPr>
          <p:cNvSpPr txBox="1"/>
          <p:nvPr/>
        </p:nvSpPr>
        <p:spPr>
          <a:xfrm>
            <a:off x="167751" y="9665190"/>
            <a:ext cx="778701" cy="46160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1120"/>
              </a:lnSpc>
            </a:pPr>
            <a:r>
              <a:rPr lang="en-US" sz="800" spc="2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3" action="ppaction://hlinksldjump"/>
              </a:rPr>
              <a:t>Page </a:t>
            </a:r>
            <a:r>
              <a:rPr lang="en-US" sz="800" spc="25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3" action="ppaction://hlinksldjump"/>
              </a:rPr>
              <a:t>précédente</a:t>
            </a:r>
            <a:endParaRPr lang="en-US" sz="800" spc="2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  <a:hlinkClick r:id="rId3" action="ppaction://hlinksldjump"/>
            </a:endParaRPr>
          </a:p>
        </p:txBody>
      </p:sp>
      <p:grpSp>
        <p:nvGrpSpPr>
          <p:cNvPr id="10" name="Group 69">
            <a:extLst>
              <a:ext uri="{FF2B5EF4-FFF2-40B4-BE49-F238E27FC236}">
                <a16:creationId xmlns:a16="http://schemas.microsoft.com/office/drawing/2014/main" id="{7C7C1243-8186-B53A-A4F4-D4C5A393B634}"/>
              </a:ext>
            </a:extLst>
          </p:cNvPr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11" name="Freeform 70">
              <a:extLst>
                <a:ext uri="{FF2B5EF4-FFF2-40B4-BE49-F238E27FC236}">
                  <a16:creationId xmlns:a16="http://schemas.microsoft.com/office/drawing/2014/main" id="{D2E6D974-1C2D-47A2-6D99-70ECFDF44EA5}"/>
                </a:ext>
              </a:extLst>
            </p:cNvPr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12" name="TextBox 71">
              <a:extLst>
                <a:ext uri="{FF2B5EF4-FFF2-40B4-BE49-F238E27FC236}">
                  <a16:creationId xmlns:a16="http://schemas.microsoft.com/office/drawing/2014/main" id="{76C25967-2C57-6874-3BB0-176FA4AA1E71}"/>
                </a:ext>
              </a:extLst>
            </p:cNvPr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4" action="ppaction://hlinksldjump"/>
                </a:rPr>
                <a:t>Page </a:t>
              </a:r>
              <a:r>
                <a:rPr lang="en-US" sz="800" spc="25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4" action="ppaction://hlinksldjump"/>
                </a:rPr>
                <a:t>précédente</a:t>
              </a:r>
              <a:endParaRPr lang="en-US" sz="800" spc="2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3" action="ppaction://hlinksldjump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2417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167B7CF-B2B2-3860-52AE-658B4F489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66700"/>
            <a:ext cx="14630400" cy="9753600"/>
          </a:xfrm>
          <a:prstGeom prst="rect">
            <a:avLst/>
          </a:prstGeom>
        </p:spPr>
      </p:pic>
      <p:grpSp>
        <p:nvGrpSpPr>
          <p:cNvPr id="3" name="Group 69">
            <a:extLst>
              <a:ext uri="{FF2B5EF4-FFF2-40B4-BE49-F238E27FC236}">
                <a16:creationId xmlns:a16="http://schemas.microsoft.com/office/drawing/2014/main" id="{93845ED5-F576-B753-0E85-BAAC2E4C962B}"/>
              </a:ext>
            </a:extLst>
          </p:cNvPr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4" name="Freeform 70">
              <a:extLst>
                <a:ext uri="{FF2B5EF4-FFF2-40B4-BE49-F238E27FC236}">
                  <a16:creationId xmlns:a16="http://schemas.microsoft.com/office/drawing/2014/main" id="{44775353-BF47-7DCA-F1AF-2388E3329E7E}"/>
                </a:ext>
              </a:extLst>
            </p:cNvPr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5" name="TextBox 71">
              <a:extLst>
                <a:ext uri="{FF2B5EF4-FFF2-40B4-BE49-F238E27FC236}">
                  <a16:creationId xmlns:a16="http://schemas.microsoft.com/office/drawing/2014/main" id="{A8FC9E39-566E-FD7D-4C47-145D33049BA5}"/>
                </a:ext>
              </a:extLst>
            </p:cNvPr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3" action="ppaction://hlinksldjump"/>
                </a:rPr>
                <a:t>Page </a:t>
              </a:r>
              <a:r>
                <a:rPr lang="en-US" sz="800" spc="25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3" action="ppaction://hlinksldjump"/>
                </a:rPr>
                <a:t>précédente</a:t>
              </a:r>
              <a:endParaRPr lang="en-US" sz="800" spc="2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4" action="ppaction://hlinksldjump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1359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724581" y="1566262"/>
            <a:ext cx="17475772" cy="8214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9275" lvl="1" indent="-354638" algn="l">
              <a:lnSpc>
                <a:spcPts val="4599"/>
              </a:lnSpc>
              <a:buFont typeface="Arial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Médicaments identifiés par le logo suivant (DPI Sillage, lieu de stockage)</a:t>
            </a:r>
          </a:p>
          <a:p>
            <a:pPr algn="l">
              <a:lnSpc>
                <a:spcPts val="4599"/>
              </a:lnSpc>
            </a:pPr>
            <a:endParaRPr lang="fr-FR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599"/>
              </a:lnSpc>
            </a:pPr>
            <a:endParaRPr lang="fr-FR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09275" lvl="1" indent="-354638" algn="l">
              <a:lnSpc>
                <a:spcPts val="4599"/>
              </a:lnSpc>
              <a:buFont typeface="Arial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Plusieurs listes de médicaments à risque disponible selon la population accueillie</a:t>
            </a:r>
          </a:p>
          <a:p>
            <a:pPr marL="354637" lvl="1" algn="l">
              <a:lnSpc>
                <a:spcPts val="4599"/>
              </a:lnSpc>
            </a:pPr>
            <a:endParaRPr lang="fr-FR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09275" lvl="1" indent="-354638" algn="l">
              <a:lnSpc>
                <a:spcPts val="4599"/>
              </a:lnSpc>
              <a:buFont typeface="Arial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Les soignants connaissent les médicaments à risques de leur unité (savoir quels sont les médicaments à risques? Pourquoi ils sont à risques ? Comment maitriser le risque? Est-ce qu’il existe une antidote ?)</a:t>
            </a:r>
          </a:p>
          <a:p>
            <a:pPr algn="l">
              <a:lnSpc>
                <a:spcPts val="4599"/>
              </a:lnSpc>
            </a:pPr>
            <a:endParaRPr lang="fr-FR" sz="3285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709275" lvl="1" indent="-354638" algn="l">
              <a:lnSpc>
                <a:spcPts val="4599"/>
              </a:lnSpc>
              <a:buFont typeface="Arial"/>
              <a:buChar char="•"/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Cf procédure “Médicaments à risque” PRO-PHA-DIS-14 qui reprend les mesures préventives à chaque étape du circuit du médicament :</a:t>
            </a:r>
          </a:p>
          <a:p>
            <a:pPr marL="945700" lvl="2">
              <a:lnSpc>
                <a:spcPts val="4599"/>
              </a:lnSpc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○ Prescription 				○ Administration</a:t>
            </a:r>
          </a:p>
          <a:p>
            <a:pPr marL="945700" lvl="2">
              <a:lnSpc>
                <a:spcPts val="4599"/>
              </a:lnSpc>
            </a:pPr>
            <a:r>
              <a:rPr lang="fr-FR" sz="328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○ Stockage					○ Dispensation</a:t>
            </a:r>
          </a:p>
        </p:txBody>
      </p:sp>
      <p:sp>
        <p:nvSpPr>
          <p:cNvPr id="6" name="Freeform 6"/>
          <p:cNvSpPr/>
          <p:nvPr/>
        </p:nvSpPr>
        <p:spPr>
          <a:xfrm>
            <a:off x="14020800" y="2095500"/>
            <a:ext cx="1132189" cy="988761"/>
          </a:xfrm>
          <a:custGeom>
            <a:avLst/>
            <a:gdLst/>
            <a:ahLst/>
            <a:cxnLst/>
            <a:rect l="l" t="t" r="r" b="b"/>
            <a:pathLst>
              <a:path w="1727196" h="1598361">
                <a:moveTo>
                  <a:pt x="0" y="0"/>
                </a:moveTo>
                <a:lnTo>
                  <a:pt x="1727196" y="0"/>
                </a:lnTo>
                <a:lnTo>
                  <a:pt x="1727196" y="1598361"/>
                </a:lnTo>
                <a:lnTo>
                  <a:pt x="0" y="15983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-10800000">
            <a:off x="16773898" y="530278"/>
            <a:ext cx="1441091" cy="398721"/>
            <a:chOff x="0" y="0"/>
            <a:chExt cx="1911761" cy="528946"/>
          </a:xfrm>
        </p:grpSpPr>
        <p:sp>
          <p:nvSpPr>
            <p:cNvPr id="8" name="Freeform 8">
              <a:hlinkClick r:id="rId3" action="ppaction://hlinksldjump"/>
            </p:cNvPr>
            <p:cNvSpPr/>
            <p:nvPr/>
          </p:nvSpPr>
          <p:spPr>
            <a:xfrm>
              <a:off x="0" y="0"/>
              <a:ext cx="1911761" cy="528946"/>
            </a:xfrm>
            <a:custGeom>
              <a:avLst/>
              <a:gdLst/>
              <a:ahLst/>
              <a:cxnLst/>
              <a:rect l="l" t="t" r="r" b="b"/>
              <a:pathLst>
                <a:path w="1911761" h="528946">
                  <a:moveTo>
                    <a:pt x="264473" y="0"/>
                  </a:moveTo>
                  <a:lnTo>
                    <a:pt x="1647288" y="0"/>
                  </a:lnTo>
                  <a:cubicBezTo>
                    <a:pt x="1793352" y="0"/>
                    <a:pt x="1911761" y="118409"/>
                    <a:pt x="1911761" y="264473"/>
                  </a:cubicBezTo>
                  <a:lnTo>
                    <a:pt x="1911761" y="264473"/>
                  </a:lnTo>
                  <a:cubicBezTo>
                    <a:pt x="1911761" y="334616"/>
                    <a:pt x="1883897" y="401885"/>
                    <a:pt x="1834299" y="451484"/>
                  </a:cubicBezTo>
                  <a:cubicBezTo>
                    <a:pt x="1784700" y="501082"/>
                    <a:pt x="1717430" y="528946"/>
                    <a:pt x="1647288" y="528946"/>
                  </a:cubicBezTo>
                  <a:lnTo>
                    <a:pt x="264473" y="528946"/>
                  </a:lnTo>
                  <a:cubicBezTo>
                    <a:pt x="118409" y="528946"/>
                    <a:pt x="0" y="410537"/>
                    <a:pt x="0" y="264473"/>
                  </a:cubicBezTo>
                  <a:lnTo>
                    <a:pt x="0" y="264473"/>
                  </a:lnTo>
                  <a:cubicBezTo>
                    <a:pt x="0" y="118409"/>
                    <a:pt x="118409" y="0"/>
                    <a:pt x="26447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911761" cy="57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6839290" y="593366"/>
            <a:ext cx="1375699" cy="27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2"/>
              </a:lnSpc>
              <a:spcBef>
                <a:spcPct val="0"/>
              </a:spcBef>
            </a:pPr>
            <a:r>
              <a:rPr lang="en-US" sz="787" b="1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3" action="ppaction://hlinksldjump"/>
              </a:rPr>
              <a:t>PRÉVENTION DU RISQUE MÉDICAMENTEUX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13" name="Freeform 13">
              <a:hlinkClick r:id="rId4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du médicament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5" action="ppaction://hlinksldjump"/>
                </a:rPr>
                <a:t>Page </a:t>
              </a:r>
              <a:r>
                <a:rPr lang="en-US" sz="1000" spc="3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5" action="ppaction://hlinksldjump"/>
                </a:rPr>
                <a:t>suivante</a:t>
              </a:r>
              <a:endParaRPr lang="en-US" sz="1000" spc="3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5" action="ppaction://hlinksldjump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6" action="ppaction://hlinksldjump"/>
                </a:rPr>
                <a:t>Page précédente</a:t>
              </a:r>
            </a:p>
          </p:txBody>
        </p:sp>
      </p:grpSp>
      <p:grpSp>
        <p:nvGrpSpPr>
          <p:cNvPr id="34" name="Group 2">
            <a:extLst>
              <a:ext uri="{FF2B5EF4-FFF2-40B4-BE49-F238E27FC236}">
                <a16:creationId xmlns:a16="http://schemas.microsoft.com/office/drawing/2014/main" id="{12E8C987-9B71-8239-DA85-FF898AFF47D2}"/>
              </a:ext>
            </a:extLst>
          </p:cNvPr>
          <p:cNvGrpSpPr/>
          <p:nvPr/>
        </p:nvGrpSpPr>
        <p:grpSpPr>
          <a:xfrm rot="-10800000">
            <a:off x="1828925" y="263544"/>
            <a:ext cx="8349853" cy="1200530"/>
            <a:chOff x="0" y="0"/>
            <a:chExt cx="2726025" cy="391944"/>
          </a:xfrm>
        </p:grpSpPr>
        <p:sp>
          <p:nvSpPr>
            <p:cNvPr id="35" name="Freeform 3">
              <a:extLst>
                <a:ext uri="{FF2B5EF4-FFF2-40B4-BE49-F238E27FC236}">
                  <a16:creationId xmlns:a16="http://schemas.microsoft.com/office/drawing/2014/main" id="{23C55404-DA7F-CFF7-74F2-6521009A0233}"/>
                </a:ext>
              </a:extLst>
            </p:cNvPr>
            <p:cNvSpPr/>
            <p:nvPr/>
          </p:nvSpPr>
          <p:spPr>
            <a:xfrm>
              <a:off x="0" y="0"/>
              <a:ext cx="2726025" cy="391944"/>
            </a:xfrm>
            <a:custGeom>
              <a:avLst/>
              <a:gdLst/>
              <a:ahLst/>
              <a:cxnLst/>
              <a:rect l="l" t="t" r="r" b="b"/>
              <a:pathLst>
                <a:path w="2726025" h="391944">
                  <a:moveTo>
                    <a:pt x="52850" y="0"/>
                  </a:moveTo>
                  <a:lnTo>
                    <a:pt x="2673175" y="0"/>
                  </a:lnTo>
                  <a:cubicBezTo>
                    <a:pt x="2687191" y="0"/>
                    <a:pt x="2700634" y="5568"/>
                    <a:pt x="2710545" y="15479"/>
                  </a:cubicBezTo>
                  <a:cubicBezTo>
                    <a:pt x="2720457" y="25391"/>
                    <a:pt x="2726025" y="38833"/>
                    <a:pt x="2726025" y="52850"/>
                  </a:cubicBezTo>
                  <a:lnTo>
                    <a:pt x="2726025" y="339094"/>
                  </a:lnTo>
                  <a:cubicBezTo>
                    <a:pt x="2726025" y="353111"/>
                    <a:pt x="2720457" y="366553"/>
                    <a:pt x="2710545" y="376464"/>
                  </a:cubicBezTo>
                  <a:cubicBezTo>
                    <a:pt x="2700634" y="386376"/>
                    <a:pt x="2687191" y="391944"/>
                    <a:pt x="2673175" y="391944"/>
                  </a:cubicBezTo>
                  <a:lnTo>
                    <a:pt x="52850" y="391944"/>
                  </a:lnTo>
                  <a:cubicBezTo>
                    <a:pt x="38833" y="391944"/>
                    <a:pt x="25391" y="386376"/>
                    <a:pt x="15479" y="376464"/>
                  </a:cubicBezTo>
                  <a:cubicBezTo>
                    <a:pt x="5568" y="366553"/>
                    <a:pt x="0" y="353111"/>
                    <a:pt x="0" y="339094"/>
                  </a:cubicBezTo>
                  <a:lnTo>
                    <a:pt x="0" y="52850"/>
                  </a:lnTo>
                  <a:cubicBezTo>
                    <a:pt x="0" y="38833"/>
                    <a:pt x="5568" y="25391"/>
                    <a:pt x="15479" y="15479"/>
                  </a:cubicBezTo>
                  <a:cubicBezTo>
                    <a:pt x="25391" y="5568"/>
                    <a:pt x="38833" y="0"/>
                    <a:pt x="52850" y="0"/>
                  </a:cubicBezTo>
                  <a:close/>
                </a:path>
              </a:pathLst>
            </a:custGeom>
            <a:solidFill>
              <a:srgbClr val="FFFFFF">
                <a:alpha val="53725"/>
              </a:srgbClr>
            </a:solidFill>
            <a:ln w="38100" cap="rnd">
              <a:solidFill>
                <a:srgbClr val="1D9D8F">
                  <a:alpha val="53725"/>
                </a:srgbClr>
              </a:solidFill>
              <a:prstDash val="solid"/>
              <a:round/>
            </a:ln>
          </p:spPr>
        </p:sp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2C82000E-7F05-64A6-84CC-915D6C2BD4BD}"/>
                </a:ext>
              </a:extLst>
            </p:cNvPr>
            <p:cNvSpPr txBox="1"/>
            <p:nvPr/>
          </p:nvSpPr>
          <p:spPr>
            <a:xfrm>
              <a:off x="0" y="-28575"/>
              <a:ext cx="2726025" cy="420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51C76E99-ED4C-B641-1204-1690C8ED13A5}"/>
              </a:ext>
            </a:extLst>
          </p:cNvPr>
          <p:cNvSpPr txBox="1"/>
          <p:nvPr/>
        </p:nvSpPr>
        <p:spPr>
          <a:xfrm>
            <a:off x="2058348" y="597419"/>
            <a:ext cx="9791891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LISTE DES MÉDICAMENTS À RISQUES</a:t>
            </a:r>
          </a:p>
        </p:txBody>
      </p:sp>
      <p:grpSp>
        <p:nvGrpSpPr>
          <p:cNvPr id="41" name="Group 42">
            <a:extLst>
              <a:ext uri="{FF2B5EF4-FFF2-40B4-BE49-F238E27FC236}">
                <a16:creationId xmlns:a16="http://schemas.microsoft.com/office/drawing/2014/main" id="{2FB4C5AD-BD7A-BF1B-131C-5D5E3BC4E243}"/>
              </a:ext>
            </a:extLst>
          </p:cNvPr>
          <p:cNvGrpSpPr/>
          <p:nvPr/>
        </p:nvGrpSpPr>
        <p:grpSpPr>
          <a:xfrm>
            <a:off x="133793" y="101809"/>
            <a:ext cx="1524000" cy="1524000"/>
            <a:chOff x="0" y="0"/>
            <a:chExt cx="2032000" cy="2032000"/>
          </a:xfrm>
        </p:grpSpPr>
        <p:sp>
          <p:nvSpPr>
            <p:cNvPr id="42" name="Freeform 43">
              <a:extLst>
                <a:ext uri="{FF2B5EF4-FFF2-40B4-BE49-F238E27FC236}">
                  <a16:creationId xmlns:a16="http://schemas.microsoft.com/office/drawing/2014/main" id="{EADB08E7-CBD1-1F27-E4A5-F6DF4EC4DE77}"/>
                </a:ext>
              </a:extLst>
            </p:cNvPr>
            <p:cNvSpPr/>
            <p:nvPr/>
          </p:nvSpPr>
          <p:spPr>
            <a:xfrm>
              <a:off x="259832" y="251784"/>
              <a:ext cx="1512336" cy="1568260"/>
            </a:xfrm>
            <a:custGeom>
              <a:avLst/>
              <a:gdLst/>
              <a:ahLst/>
              <a:cxnLst/>
              <a:rect l="l" t="t" r="r" b="b"/>
              <a:pathLst>
                <a:path w="1512336" h="1568260">
                  <a:moveTo>
                    <a:pt x="0" y="0"/>
                  </a:moveTo>
                  <a:lnTo>
                    <a:pt x="1512336" y="0"/>
                  </a:lnTo>
                  <a:lnTo>
                    <a:pt x="1512336" y="1568259"/>
                  </a:lnTo>
                  <a:lnTo>
                    <a:pt x="0" y="15682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7329" r="-6709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id="43" name="Group 44">
              <a:extLst>
                <a:ext uri="{FF2B5EF4-FFF2-40B4-BE49-F238E27FC236}">
                  <a16:creationId xmlns:a16="http://schemas.microsoft.com/office/drawing/2014/main" id="{7AE1EA3A-A27E-4A46-0D79-52DE01499EFC}"/>
                </a:ext>
              </a:extLst>
            </p:cNvPr>
            <p:cNvGrpSpPr/>
            <p:nvPr/>
          </p:nvGrpSpPr>
          <p:grpSpPr>
            <a:xfrm>
              <a:off x="0" y="0"/>
              <a:ext cx="2032000" cy="2032000"/>
              <a:chOff x="0" y="0"/>
              <a:chExt cx="812800" cy="812800"/>
            </a:xfrm>
          </p:grpSpPr>
          <p:sp>
            <p:nvSpPr>
              <p:cNvPr id="44" name="Freeform 45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155CBCA2-BA33-3C73-88CC-6833B8CC7F7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D9D8F">
                  <a:alpha val="53725"/>
                </a:srgbClr>
              </a:solidFill>
            </p:spPr>
          </p:sp>
          <p:sp>
            <p:nvSpPr>
              <p:cNvPr id="45" name="TextBox 46">
                <a:extLst>
                  <a:ext uri="{FF2B5EF4-FFF2-40B4-BE49-F238E27FC236}">
                    <a16:creationId xmlns:a16="http://schemas.microsoft.com/office/drawing/2014/main" id="{985933FE-3E9F-4362-0C64-22DC9575162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51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20724B3-59D8-C072-EA77-7C0E9F3688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4401" y="2230524"/>
            <a:ext cx="4573314" cy="988760"/>
          </a:xfrm>
          <a:prstGeom prst="rect">
            <a:avLst/>
          </a:prstGeom>
        </p:spPr>
      </p:pic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CE476CED-F171-B2E3-42DE-4370BBFEB1A1}"/>
              </a:ext>
            </a:extLst>
          </p:cNvPr>
          <p:cNvSpPr/>
          <p:nvPr/>
        </p:nvSpPr>
        <p:spPr>
          <a:xfrm>
            <a:off x="12496800" y="2208728"/>
            <a:ext cx="381000" cy="398376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828925" y="263544"/>
            <a:ext cx="8349853" cy="1200530"/>
            <a:chOff x="0" y="0"/>
            <a:chExt cx="2726025" cy="3919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26025" cy="391944"/>
            </a:xfrm>
            <a:custGeom>
              <a:avLst/>
              <a:gdLst/>
              <a:ahLst/>
              <a:cxnLst/>
              <a:rect l="l" t="t" r="r" b="b"/>
              <a:pathLst>
                <a:path w="2726025" h="391944">
                  <a:moveTo>
                    <a:pt x="52850" y="0"/>
                  </a:moveTo>
                  <a:lnTo>
                    <a:pt x="2673175" y="0"/>
                  </a:lnTo>
                  <a:cubicBezTo>
                    <a:pt x="2687191" y="0"/>
                    <a:pt x="2700634" y="5568"/>
                    <a:pt x="2710545" y="15479"/>
                  </a:cubicBezTo>
                  <a:cubicBezTo>
                    <a:pt x="2720457" y="25391"/>
                    <a:pt x="2726025" y="38833"/>
                    <a:pt x="2726025" y="52850"/>
                  </a:cubicBezTo>
                  <a:lnTo>
                    <a:pt x="2726025" y="339094"/>
                  </a:lnTo>
                  <a:cubicBezTo>
                    <a:pt x="2726025" y="353111"/>
                    <a:pt x="2720457" y="366553"/>
                    <a:pt x="2710545" y="376464"/>
                  </a:cubicBezTo>
                  <a:cubicBezTo>
                    <a:pt x="2700634" y="386376"/>
                    <a:pt x="2687191" y="391944"/>
                    <a:pt x="2673175" y="391944"/>
                  </a:cubicBezTo>
                  <a:lnTo>
                    <a:pt x="52850" y="391944"/>
                  </a:lnTo>
                  <a:cubicBezTo>
                    <a:pt x="38833" y="391944"/>
                    <a:pt x="25391" y="386376"/>
                    <a:pt x="15479" y="376464"/>
                  </a:cubicBezTo>
                  <a:cubicBezTo>
                    <a:pt x="5568" y="366553"/>
                    <a:pt x="0" y="353111"/>
                    <a:pt x="0" y="339094"/>
                  </a:cubicBezTo>
                  <a:lnTo>
                    <a:pt x="0" y="52850"/>
                  </a:lnTo>
                  <a:cubicBezTo>
                    <a:pt x="0" y="38833"/>
                    <a:pt x="5568" y="25391"/>
                    <a:pt x="15479" y="15479"/>
                  </a:cubicBezTo>
                  <a:cubicBezTo>
                    <a:pt x="25391" y="5568"/>
                    <a:pt x="38833" y="0"/>
                    <a:pt x="52850" y="0"/>
                  </a:cubicBezTo>
                  <a:close/>
                </a:path>
              </a:pathLst>
            </a:custGeom>
            <a:solidFill>
              <a:srgbClr val="FFFFFF">
                <a:alpha val="53725"/>
              </a:srgbClr>
            </a:solidFill>
            <a:ln w="38100" cap="rnd">
              <a:solidFill>
                <a:srgbClr val="1D9D8F">
                  <a:alpha val="53725"/>
                </a:srgbClr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726025" cy="420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6" name="Freeform 6">
              <a:hlinkClick r:id="rId3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20" name="Freeform 20">
            <a:hlinkClick r:id="rId4" action="ppaction://hlinksldjump"/>
          </p:cNvPr>
          <p:cNvSpPr/>
          <p:nvPr/>
        </p:nvSpPr>
        <p:spPr>
          <a:xfrm>
            <a:off x="15493342" y="4051005"/>
            <a:ext cx="1915682" cy="2738875"/>
          </a:xfrm>
          <a:custGeom>
            <a:avLst/>
            <a:gdLst/>
            <a:ahLst/>
            <a:cxnLst/>
            <a:rect l="l" t="t" r="r" b="b"/>
            <a:pathLst>
              <a:path w="1915682" h="2738875">
                <a:moveTo>
                  <a:pt x="0" y="0"/>
                </a:moveTo>
                <a:lnTo>
                  <a:pt x="1915683" y="0"/>
                </a:lnTo>
                <a:lnTo>
                  <a:pt x="1915683" y="2738875"/>
                </a:lnTo>
                <a:lnTo>
                  <a:pt x="0" y="27388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" r="-39"/>
            </a:stretch>
          </a:blipFill>
        </p:spPr>
      </p:sp>
      <p:sp>
        <p:nvSpPr>
          <p:cNvPr id="21" name="Freeform 21">
            <a:hlinkClick r:id="rId6" action="ppaction://hlinksldjump"/>
          </p:cNvPr>
          <p:cNvSpPr/>
          <p:nvPr/>
        </p:nvSpPr>
        <p:spPr>
          <a:xfrm>
            <a:off x="1028700" y="1962420"/>
            <a:ext cx="5019238" cy="7122538"/>
          </a:xfrm>
          <a:custGeom>
            <a:avLst/>
            <a:gdLst/>
            <a:ahLst/>
            <a:cxnLst/>
            <a:rect l="l" t="t" r="r" b="b"/>
            <a:pathLst>
              <a:path w="5019238" h="7122538">
                <a:moveTo>
                  <a:pt x="0" y="0"/>
                </a:moveTo>
                <a:lnTo>
                  <a:pt x="5019238" y="0"/>
                </a:lnTo>
                <a:lnTo>
                  <a:pt x="5019238" y="7122538"/>
                </a:lnTo>
                <a:lnTo>
                  <a:pt x="0" y="71225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5" b="-75"/>
            </a:stretch>
          </a:blipFill>
        </p:spPr>
      </p:sp>
      <p:sp>
        <p:nvSpPr>
          <p:cNvPr id="22" name="Freeform 22">
            <a:hlinkClick r:id="rId8" action="ppaction://hlinksldjump"/>
          </p:cNvPr>
          <p:cNvSpPr/>
          <p:nvPr/>
        </p:nvSpPr>
        <p:spPr>
          <a:xfrm>
            <a:off x="9740698" y="3965657"/>
            <a:ext cx="1975568" cy="2824223"/>
          </a:xfrm>
          <a:custGeom>
            <a:avLst/>
            <a:gdLst/>
            <a:ahLst/>
            <a:cxnLst/>
            <a:rect l="l" t="t" r="r" b="b"/>
            <a:pathLst>
              <a:path w="1975568" h="2824223">
                <a:moveTo>
                  <a:pt x="0" y="0"/>
                </a:moveTo>
                <a:lnTo>
                  <a:pt x="1975568" y="0"/>
                </a:lnTo>
                <a:lnTo>
                  <a:pt x="1975568" y="2824223"/>
                </a:lnTo>
                <a:lnTo>
                  <a:pt x="0" y="28242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25" b="-225"/>
            </a:stretch>
          </a:blipFill>
        </p:spPr>
      </p:sp>
      <p:sp>
        <p:nvSpPr>
          <p:cNvPr id="23" name="Freeform 23">
            <a:hlinkClick r:id="rId10" action="ppaction://hlinksldjump"/>
          </p:cNvPr>
          <p:cNvSpPr/>
          <p:nvPr/>
        </p:nvSpPr>
        <p:spPr>
          <a:xfrm>
            <a:off x="6752316" y="3975655"/>
            <a:ext cx="1996173" cy="2814224"/>
          </a:xfrm>
          <a:custGeom>
            <a:avLst/>
            <a:gdLst/>
            <a:ahLst/>
            <a:cxnLst/>
            <a:rect l="l" t="t" r="r" b="b"/>
            <a:pathLst>
              <a:path w="1996173" h="2814224">
                <a:moveTo>
                  <a:pt x="0" y="0"/>
                </a:moveTo>
                <a:lnTo>
                  <a:pt x="1996173" y="0"/>
                </a:lnTo>
                <a:lnTo>
                  <a:pt x="1996173" y="2814225"/>
                </a:lnTo>
                <a:lnTo>
                  <a:pt x="0" y="28142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273" b="-273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6571734" y="1956897"/>
            <a:ext cx="5926149" cy="773666"/>
            <a:chOff x="0" y="-38100"/>
            <a:chExt cx="1934744" cy="25258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79565" cy="214483"/>
            </a:xfrm>
            <a:custGeom>
              <a:avLst/>
              <a:gdLst/>
              <a:ahLst/>
              <a:cxnLst/>
              <a:rect l="l" t="t" r="r" b="b"/>
              <a:pathLst>
                <a:path w="1679565" h="214483">
                  <a:moveTo>
                    <a:pt x="85778" y="0"/>
                  </a:moveTo>
                  <a:lnTo>
                    <a:pt x="1593787" y="0"/>
                  </a:lnTo>
                  <a:cubicBezTo>
                    <a:pt x="1616536" y="0"/>
                    <a:pt x="1638354" y="9037"/>
                    <a:pt x="1654441" y="25124"/>
                  </a:cubicBezTo>
                  <a:cubicBezTo>
                    <a:pt x="1670528" y="41210"/>
                    <a:pt x="1679565" y="63029"/>
                    <a:pt x="1679565" y="85778"/>
                  </a:cubicBezTo>
                  <a:lnTo>
                    <a:pt x="1679565" y="128705"/>
                  </a:lnTo>
                  <a:cubicBezTo>
                    <a:pt x="1679565" y="151455"/>
                    <a:pt x="1670528" y="173273"/>
                    <a:pt x="1654441" y="189359"/>
                  </a:cubicBezTo>
                  <a:cubicBezTo>
                    <a:pt x="1638354" y="205446"/>
                    <a:pt x="1616536" y="214483"/>
                    <a:pt x="1593787" y="214483"/>
                  </a:cubicBezTo>
                  <a:lnTo>
                    <a:pt x="85778" y="214483"/>
                  </a:lnTo>
                  <a:cubicBezTo>
                    <a:pt x="63029" y="214483"/>
                    <a:pt x="41210" y="205446"/>
                    <a:pt x="25124" y="189359"/>
                  </a:cubicBezTo>
                  <a:cubicBezTo>
                    <a:pt x="9037" y="173273"/>
                    <a:pt x="0" y="151455"/>
                    <a:pt x="0" y="128705"/>
                  </a:cubicBezTo>
                  <a:lnTo>
                    <a:pt x="0" y="85778"/>
                  </a:lnTo>
                  <a:cubicBezTo>
                    <a:pt x="0" y="63029"/>
                    <a:pt x="9037" y="41210"/>
                    <a:pt x="25124" y="25124"/>
                  </a:cubicBezTo>
                  <a:cubicBezTo>
                    <a:pt x="41210" y="9037"/>
                    <a:pt x="63029" y="0"/>
                    <a:pt x="85778" y="0"/>
                  </a:cubicBezTo>
                  <a:close/>
                </a:path>
              </a:pathLst>
            </a:custGeom>
            <a:solidFill>
              <a:srgbClr val="A4D8C8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934744" cy="252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3499"/>
                </a:lnSpc>
                <a:spcBef>
                  <a:spcPct val="0"/>
                </a:spcBef>
              </a:pPr>
              <a:r>
                <a:rPr lang="en-US" sz="24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</a:t>
              </a:r>
              <a:r>
                <a:rPr lang="en-US" sz="2499" b="1" u="none" strike="noStrike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POPULATION PARTICULIÈRES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696561" y="2803984"/>
            <a:ext cx="2107684" cy="894495"/>
            <a:chOff x="0" y="-7099"/>
            <a:chExt cx="812800" cy="344950"/>
          </a:xfrm>
        </p:grpSpPr>
        <p:sp>
          <p:nvSpPr>
            <p:cNvPr id="28" name="Freeform 28"/>
            <p:cNvSpPr/>
            <p:nvPr/>
          </p:nvSpPr>
          <p:spPr>
            <a:xfrm>
              <a:off x="0" y="-3550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7099"/>
              <a:ext cx="812800" cy="344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u="none" strike="noStrike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Personnes</a:t>
              </a:r>
              <a:r>
                <a:rPr lang="en-US" sz="1799" b="1" u="none" strike="noStrike" dirty="0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799" b="1" u="none" strike="noStrike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agées</a:t>
              </a:r>
              <a:endParaRPr lang="en-US" sz="1799" b="1" u="none" strike="noStrike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633842" y="2811702"/>
            <a:ext cx="2107684" cy="879059"/>
            <a:chOff x="0" y="-4528"/>
            <a:chExt cx="812800" cy="338997"/>
          </a:xfrm>
        </p:grpSpPr>
        <p:sp>
          <p:nvSpPr>
            <p:cNvPr id="31" name="Freeform 31"/>
            <p:cNvSpPr/>
            <p:nvPr/>
          </p:nvSpPr>
          <p:spPr>
            <a:xfrm>
              <a:off x="0" y="-3955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528"/>
              <a:ext cx="812800" cy="3389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Pédopsychiatrie</a:t>
              </a:r>
              <a:endParaRPr lang="en-US" sz="1799" b="1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254189" y="2794663"/>
            <a:ext cx="2107684" cy="913137"/>
            <a:chOff x="0" y="-14288"/>
            <a:chExt cx="812800" cy="352139"/>
          </a:xfrm>
        </p:grpSpPr>
        <p:sp>
          <p:nvSpPr>
            <p:cNvPr id="34" name="Freeform 34"/>
            <p:cNvSpPr/>
            <p:nvPr/>
          </p:nvSpPr>
          <p:spPr>
            <a:xfrm>
              <a:off x="0" y="-7144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14288"/>
              <a:ext cx="812800" cy="3521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Anesthésie</a:t>
              </a:r>
              <a:endParaRPr lang="en-US" sz="1799" b="1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 rot="-10800000">
            <a:off x="16773898" y="530278"/>
            <a:ext cx="1441091" cy="398721"/>
            <a:chOff x="0" y="0"/>
            <a:chExt cx="1911761" cy="528946"/>
          </a:xfrm>
        </p:grpSpPr>
        <p:sp>
          <p:nvSpPr>
            <p:cNvPr id="37" name="Freeform 37">
              <a:hlinkClick r:id="rId12" action="ppaction://hlinksldjump"/>
            </p:cNvPr>
            <p:cNvSpPr/>
            <p:nvPr/>
          </p:nvSpPr>
          <p:spPr>
            <a:xfrm>
              <a:off x="0" y="0"/>
              <a:ext cx="1911761" cy="528946"/>
            </a:xfrm>
            <a:custGeom>
              <a:avLst/>
              <a:gdLst/>
              <a:ahLst/>
              <a:cxnLst/>
              <a:rect l="l" t="t" r="r" b="b"/>
              <a:pathLst>
                <a:path w="1911761" h="528946">
                  <a:moveTo>
                    <a:pt x="264473" y="0"/>
                  </a:moveTo>
                  <a:lnTo>
                    <a:pt x="1647288" y="0"/>
                  </a:lnTo>
                  <a:cubicBezTo>
                    <a:pt x="1793352" y="0"/>
                    <a:pt x="1911761" y="118409"/>
                    <a:pt x="1911761" y="264473"/>
                  </a:cubicBezTo>
                  <a:lnTo>
                    <a:pt x="1911761" y="264473"/>
                  </a:lnTo>
                  <a:cubicBezTo>
                    <a:pt x="1911761" y="334616"/>
                    <a:pt x="1883897" y="401885"/>
                    <a:pt x="1834299" y="451484"/>
                  </a:cubicBezTo>
                  <a:cubicBezTo>
                    <a:pt x="1784700" y="501082"/>
                    <a:pt x="1717430" y="528946"/>
                    <a:pt x="1647288" y="528946"/>
                  </a:cubicBezTo>
                  <a:lnTo>
                    <a:pt x="264473" y="528946"/>
                  </a:lnTo>
                  <a:cubicBezTo>
                    <a:pt x="118409" y="528946"/>
                    <a:pt x="0" y="410537"/>
                    <a:pt x="0" y="264473"/>
                  </a:cubicBezTo>
                  <a:lnTo>
                    <a:pt x="0" y="264473"/>
                  </a:lnTo>
                  <a:cubicBezTo>
                    <a:pt x="0" y="118409"/>
                    <a:pt x="118409" y="0"/>
                    <a:pt x="26447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911761" cy="57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2058348" y="597419"/>
            <a:ext cx="9791891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LISTE DES MÉDICAMENTS À RISQUES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3" action="ppaction://hlinksldjump"/>
              </a:rPr>
              <a:t>du médicament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6839290" y="593366"/>
            <a:ext cx="1375699" cy="27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2"/>
              </a:lnSpc>
              <a:spcBef>
                <a:spcPct val="0"/>
              </a:spcBef>
            </a:pPr>
            <a:r>
              <a:rPr lang="en-US" sz="787" b="1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12" action="ppaction://hlinksldjump"/>
              </a:rPr>
              <a:t>PRÉVENTION DU RISQUE MÉDICAMENTEUX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33793" y="101809"/>
            <a:ext cx="1524000" cy="1524000"/>
            <a:chOff x="0" y="0"/>
            <a:chExt cx="2032000" cy="2032000"/>
          </a:xfrm>
        </p:grpSpPr>
        <p:sp>
          <p:nvSpPr>
            <p:cNvPr id="43" name="Freeform 43"/>
            <p:cNvSpPr/>
            <p:nvPr/>
          </p:nvSpPr>
          <p:spPr>
            <a:xfrm>
              <a:off x="259832" y="251784"/>
              <a:ext cx="1512336" cy="1568260"/>
            </a:xfrm>
            <a:custGeom>
              <a:avLst/>
              <a:gdLst/>
              <a:ahLst/>
              <a:cxnLst/>
              <a:rect l="l" t="t" r="r" b="b"/>
              <a:pathLst>
                <a:path w="1512336" h="1568260">
                  <a:moveTo>
                    <a:pt x="0" y="0"/>
                  </a:moveTo>
                  <a:lnTo>
                    <a:pt x="1512336" y="0"/>
                  </a:lnTo>
                  <a:lnTo>
                    <a:pt x="1512336" y="1568259"/>
                  </a:lnTo>
                  <a:lnTo>
                    <a:pt x="0" y="15682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7329" r="-6709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0" y="0"/>
              <a:ext cx="2032000" cy="2032000"/>
              <a:chOff x="0" y="0"/>
              <a:chExt cx="812800" cy="812800"/>
            </a:xfrm>
          </p:grpSpPr>
          <p:sp>
            <p:nvSpPr>
              <p:cNvPr id="45" name="Freeform 45">
                <a:hlinkClick r:id="rId14" action="ppaction://hlinksldjump"/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D9D8F">
                  <a:alpha val="53725"/>
                </a:srgbClr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51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4" action="ppaction://hlinksldjump"/>
                </a:rPr>
                <a:t>Page précédente</a:t>
              </a:r>
            </a:p>
          </p:txBody>
        </p:sp>
      </p:grpSp>
      <p:grpSp>
        <p:nvGrpSpPr>
          <p:cNvPr id="50" name="Group 28">
            <a:extLst>
              <a:ext uri="{FF2B5EF4-FFF2-40B4-BE49-F238E27FC236}">
                <a16:creationId xmlns:a16="http://schemas.microsoft.com/office/drawing/2014/main" id="{F8EBB5FE-B44E-7B66-59DC-2CDBFA7F933C}"/>
              </a:ext>
            </a:extLst>
          </p:cNvPr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51" name="Freeform 29">
              <a:extLst>
                <a:ext uri="{FF2B5EF4-FFF2-40B4-BE49-F238E27FC236}">
                  <a16:creationId xmlns:a16="http://schemas.microsoft.com/office/drawing/2014/main" id="{2FAE25D9-2B20-D7E4-EDF7-CBD6761E806E}"/>
                </a:ext>
              </a:extLst>
            </p:cNvPr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52" name="TextBox 30">
              <a:hlinkClick r:id="rId15" action="ppaction://hlinksldjump"/>
              <a:extLst>
                <a:ext uri="{FF2B5EF4-FFF2-40B4-BE49-F238E27FC236}">
                  <a16:creationId xmlns:a16="http://schemas.microsoft.com/office/drawing/2014/main" id="{785F54F3-8E66-7F0E-8991-91FF607D35F6}"/>
                </a:ext>
              </a:extLst>
            </p:cNvPr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5" action="ppaction://hlinksldjump"/>
                </a:rPr>
                <a:t>Page </a:t>
              </a:r>
              <a:r>
                <a:rPr lang="en-US" sz="1000" spc="3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15" action="ppaction://hlinksldjump"/>
                </a:rPr>
                <a:t>suivante</a:t>
              </a:r>
              <a:endParaRPr lang="en-US" sz="1000" spc="3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16" action="ppaction://hlinksldjump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5268503" y="107342"/>
            <a:ext cx="7097941" cy="10072317"/>
          </a:xfrm>
          <a:custGeom>
            <a:avLst/>
            <a:gdLst/>
            <a:ahLst/>
            <a:cxnLst/>
            <a:rect l="l" t="t" r="r" b="b"/>
            <a:pathLst>
              <a:path w="7097941" h="10072317">
                <a:moveTo>
                  <a:pt x="0" y="0"/>
                </a:moveTo>
                <a:lnTo>
                  <a:pt x="7097941" y="0"/>
                </a:lnTo>
                <a:lnTo>
                  <a:pt x="7097941" y="10072316"/>
                </a:lnTo>
                <a:lnTo>
                  <a:pt x="0" y="100723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5" b="-75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du médicament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145484" y="9648227"/>
            <a:ext cx="2856516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39"/>
              </a:lnSpc>
              <a:spcBef>
                <a:spcPct val="0"/>
              </a:spcBef>
            </a:pPr>
            <a:r>
              <a:rPr lang="en-US" sz="2385" i="1" u="none" strike="noStrike" dirty="0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ENR-PHA-DIS-14</a:t>
            </a:r>
          </a:p>
        </p:txBody>
      </p:sp>
      <p:grpSp>
        <p:nvGrpSpPr>
          <p:cNvPr id="20" name="Group 20"/>
          <p:cNvGrpSpPr/>
          <p:nvPr/>
        </p:nvGrpSpPr>
        <p:grpSpPr>
          <a:xfrm rot="-10800000">
            <a:off x="16773898" y="530278"/>
            <a:ext cx="1441091" cy="398721"/>
            <a:chOff x="0" y="0"/>
            <a:chExt cx="1911761" cy="528946"/>
          </a:xfrm>
        </p:grpSpPr>
        <p:sp>
          <p:nvSpPr>
            <p:cNvPr id="21" name="Freeform 21">
              <a:hlinkClick r:id="rId4" action="ppaction://hlinksldjump"/>
            </p:cNvPr>
            <p:cNvSpPr/>
            <p:nvPr/>
          </p:nvSpPr>
          <p:spPr>
            <a:xfrm>
              <a:off x="0" y="0"/>
              <a:ext cx="1911761" cy="528946"/>
            </a:xfrm>
            <a:custGeom>
              <a:avLst/>
              <a:gdLst/>
              <a:ahLst/>
              <a:cxnLst/>
              <a:rect l="l" t="t" r="r" b="b"/>
              <a:pathLst>
                <a:path w="1911761" h="528946">
                  <a:moveTo>
                    <a:pt x="264473" y="0"/>
                  </a:moveTo>
                  <a:lnTo>
                    <a:pt x="1647288" y="0"/>
                  </a:lnTo>
                  <a:cubicBezTo>
                    <a:pt x="1793352" y="0"/>
                    <a:pt x="1911761" y="118409"/>
                    <a:pt x="1911761" y="264473"/>
                  </a:cubicBezTo>
                  <a:lnTo>
                    <a:pt x="1911761" y="264473"/>
                  </a:lnTo>
                  <a:cubicBezTo>
                    <a:pt x="1911761" y="334616"/>
                    <a:pt x="1883897" y="401885"/>
                    <a:pt x="1834299" y="451484"/>
                  </a:cubicBezTo>
                  <a:cubicBezTo>
                    <a:pt x="1784700" y="501082"/>
                    <a:pt x="1717430" y="528946"/>
                    <a:pt x="1647288" y="528946"/>
                  </a:cubicBezTo>
                  <a:lnTo>
                    <a:pt x="264473" y="528946"/>
                  </a:lnTo>
                  <a:cubicBezTo>
                    <a:pt x="118409" y="528946"/>
                    <a:pt x="0" y="410537"/>
                    <a:pt x="0" y="264473"/>
                  </a:cubicBezTo>
                  <a:lnTo>
                    <a:pt x="0" y="264473"/>
                  </a:lnTo>
                  <a:cubicBezTo>
                    <a:pt x="0" y="118409"/>
                    <a:pt x="118409" y="0"/>
                    <a:pt x="26447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911761" cy="57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6839290" y="593366"/>
            <a:ext cx="1375699" cy="27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2"/>
              </a:lnSpc>
              <a:spcBef>
                <a:spcPct val="0"/>
              </a:spcBef>
            </a:pPr>
            <a:r>
              <a:rPr lang="en-US" sz="787" b="1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4" action="ppaction://hlinksldjump"/>
              </a:rPr>
              <a:t>PRÉVENTION DU RISQUE MÉDICAMENTEUX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5" action="ppaction://hlinksldjump"/>
                </a:rPr>
                <a:t>Page </a:t>
              </a:r>
              <a:r>
                <a:rPr lang="en-US" sz="1000" spc="3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5" action="ppaction://hlinksldjump"/>
                </a:rPr>
                <a:t>suivante</a:t>
              </a:r>
              <a:endParaRPr lang="en-US" sz="1000" spc="3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5" action="ppaction://hlinksldjump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686213" y="4603982"/>
            <a:ext cx="2107684" cy="950185"/>
            <a:chOff x="0" y="-28575"/>
            <a:chExt cx="812800" cy="366426"/>
          </a:xfrm>
        </p:grpSpPr>
        <p:sp>
          <p:nvSpPr>
            <p:cNvPr id="28" name="Freeform 28"/>
            <p:cNvSpPr/>
            <p:nvPr/>
          </p:nvSpPr>
          <p:spPr>
            <a:xfrm>
              <a:off x="0" y="-14288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strike="noStrike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6" action="ppaction://hlinksldjump"/>
                </a:rPr>
                <a:t>Personnes</a:t>
              </a:r>
              <a:r>
                <a:rPr lang="en-US" sz="1799" b="1" strike="noStrike" dirty="0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6" action="ppaction://hlinksldjump"/>
                </a:rPr>
                <a:t> </a:t>
              </a:r>
              <a:r>
                <a:rPr lang="en-US" sz="1799" b="1" strike="noStrike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6" action="ppaction://hlinksldjump"/>
                </a:rPr>
                <a:t>agées</a:t>
              </a:r>
              <a:endParaRPr lang="en-US" sz="1799" b="1" strike="noStrike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686213" y="5794395"/>
            <a:ext cx="2107684" cy="950185"/>
            <a:chOff x="0" y="-28575"/>
            <a:chExt cx="812800" cy="366426"/>
          </a:xfrm>
        </p:grpSpPr>
        <p:sp>
          <p:nvSpPr>
            <p:cNvPr id="31" name="Freeform 31"/>
            <p:cNvSpPr/>
            <p:nvPr/>
          </p:nvSpPr>
          <p:spPr>
            <a:xfrm>
              <a:off x="0" y="-14288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7" action="ppaction://hlinksldjump"/>
                </a:rPr>
                <a:t>Pédopsychiatrie</a:t>
              </a:r>
              <a:endParaRPr lang="en-US" sz="1799" b="1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  <a:hlinkClick r:id="rId7" action="ppaction://hlinksldjump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686213" y="6986535"/>
            <a:ext cx="2107684" cy="950185"/>
            <a:chOff x="0" y="-28575"/>
            <a:chExt cx="812800" cy="366426"/>
          </a:xfrm>
        </p:grpSpPr>
        <p:sp>
          <p:nvSpPr>
            <p:cNvPr id="34" name="Freeform 34"/>
            <p:cNvSpPr/>
            <p:nvPr/>
          </p:nvSpPr>
          <p:spPr>
            <a:xfrm>
              <a:off x="0" y="-14288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8" action="ppaction://hlinksldjump"/>
                </a:rPr>
                <a:t>Anesthésie</a:t>
              </a:r>
              <a:endParaRPr lang="en-US" sz="1799" b="1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  <a:hlinkClick r:id="rId8" action="ppaction://hlinksldjump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Page </a:t>
              </a:r>
              <a:r>
                <a:rPr lang="en-US" sz="800" spc="25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précédente</a:t>
              </a:r>
              <a:endParaRPr lang="en-US" sz="800" spc="2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10" action="ppaction://hlinksldjump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5366227" y="0"/>
            <a:ext cx="7205359" cy="10158188"/>
          </a:xfrm>
          <a:custGeom>
            <a:avLst/>
            <a:gdLst/>
            <a:ahLst/>
            <a:cxnLst/>
            <a:rect l="l" t="t" r="r" b="b"/>
            <a:pathLst>
              <a:path w="7205359" h="10158188">
                <a:moveTo>
                  <a:pt x="0" y="0"/>
                </a:moveTo>
                <a:lnTo>
                  <a:pt x="7205359" y="0"/>
                </a:lnTo>
                <a:lnTo>
                  <a:pt x="7205359" y="10158188"/>
                </a:lnTo>
                <a:lnTo>
                  <a:pt x="0" y="101581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3" b="-273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du médicament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145484" y="9648227"/>
            <a:ext cx="2932716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39"/>
              </a:lnSpc>
              <a:spcBef>
                <a:spcPct val="0"/>
              </a:spcBef>
            </a:pPr>
            <a:r>
              <a:rPr lang="en-US" sz="2385" i="1" u="none" strike="noStrike" dirty="0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ENR-PHA-DIS-69</a:t>
            </a:r>
          </a:p>
        </p:txBody>
      </p:sp>
      <p:grpSp>
        <p:nvGrpSpPr>
          <p:cNvPr id="20" name="Group 20"/>
          <p:cNvGrpSpPr/>
          <p:nvPr/>
        </p:nvGrpSpPr>
        <p:grpSpPr>
          <a:xfrm rot="-10800000">
            <a:off x="16773898" y="530278"/>
            <a:ext cx="1441091" cy="398721"/>
            <a:chOff x="0" y="0"/>
            <a:chExt cx="1911761" cy="528946"/>
          </a:xfrm>
        </p:grpSpPr>
        <p:sp>
          <p:nvSpPr>
            <p:cNvPr id="21" name="Freeform 21">
              <a:hlinkClick r:id="rId4" action="ppaction://hlinksldjump"/>
            </p:cNvPr>
            <p:cNvSpPr/>
            <p:nvPr/>
          </p:nvSpPr>
          <p:spPr>
            <a:xfrm>
              <a:off x="0" y="0"/>
              <a:ext cx="1911761" cy="528946"/>
            </a:xfrm>
            <a:custGeom>
              <a:avLst/>
              <a:gdLst/>
              <a:ahLst/>
              <a:cxnLst/>
              <a:rect l="l" t="t" r="r" b="b"/>
              <a:pathLst>
                <a:path w="1911761" h="528946">
                  <a:moveTo>
                    <a:pt x="264473" y="0"/>
                  </a:moveTo>
                  <a:lnTo>
                    <a:pt x="1647288" y="0"/>
                  </a:lnTo>
                  <a:cubicBezTo>
                    <a:pt x="1793352" y="0"/>
                    <a:pt x="1911761" y="118409"/>
                    <a:pt x="1911761" y="264473"/>
                  </a:cubicBezTo>
                  <a:lnTo>
                    <a:pt x="1911761" y="264473"/>
                  </a:lnTo>
                  <a:cubicBezTo>
                    <a:pt x="1911761" y="334616"/>
                    <a:pt x="1883897" y="401885"/>
                    <a:pt x="1834299" y="451484"/>
                  </a:cubicBezTo>
                  <a:cubicBezTo>
                    <a:pt x="1784700" y="501082"/>
                    <a:pt x="1717430" y="528946"/>
                    <a:pt x="1647288" y="528946"/>
                  </a:cubicBezTo>
                  <a:lnTo>
                    <a:pt x="264473" y="528946"/>
                  </a:lnTo>
                  <a:cubicBezTo>
                    <a:pt x="118409" y="528946"/>
                    <a:pt x="0" y="410537"/>
                    <a:pt x="0" y="264473"/>
                  </a:cubicBezTo>
                  <a:lnTo>
                    <a:pt x="0" y="264473"/>
                  </a:lnTo>
                  <a:cubicBezTo>
                    <a:pt x="0" y="118409"/>
                    <a:pt x="118409" y="0"/>
                    <a:pt x="26447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911761" cy="57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6839290" y="593366"/>
            <a:ext cx="1375699" cy="27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2"/>
              </a:lnSpc>
              <a:spcBef>
                <a:spcPct val="0"/>
              </a:spcBef>
            </a:pPr>
            <a:r>
              <a:rPr lang="en-US" sz="787" b="1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4" action="ppaction://hlinksldjump"/>
              </a:rPr>
              <a:t>PRÉVENTION DU RISQUE MÉDICAMENTEUX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5" action="ppaction://hlinksldjump"/>
                </a:rPr>
                <a:t>Page suivante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686213" y="5795259"/>
            <a:ext cx="2107684" cy="950185"/>
            <a:chOff x="0" y="-28575"/>
            <a:chExt cx="812800" cy="366426"/>
          </a:xfrm>
        </p:grpSpPr>
        <p:sp>
          <p:nvSpPr>
            <p:cNvPr id="28" name="Freeform 28"/>
            <p:cNvSpPr/>
            <p:nvPr/>
          </p:nvSpPr>
          <p:spPr>
            <a:xfrm>
              <a:off x="0" y="-14288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6" action="ppaction://hlinksldjump"/>
                </a:rPr>
                <a:t>Pédopsychiatrie</a:t>
              </a:r>
              <a:endParaRPr lang="en-US" sz="1799" b="1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686213" y="6986535"/>
            <a:ext cx="2107684" cy="950185"/>
            <a:chOff x="0" y="-28575"/>
            <a:chExt cx="812800" cy="366426"/>
          </a:xfrm>
        </p:grpSpPr>
        <p:sp>
          <p:nvSpPr>
            <p:cNvPr id="31" name="Freeform 31"/>
            <p:cNvSpPr/>
            <p:nvPr/>
          </p:nvSpPr>
          <p:spPr>
            <a:xfrm>
              <a:off x="0" y="-14288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7" action="ppaction://hlinksldjump"/>
                </a:rPr>
                <a:t>Anesthésie</a:t>
              </a:r>
              <a:endParaRPr lang="en-US" sz="1799" b="1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  <a:hlinkClick r:id="rId7" action="ppaction://hlinksldjump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686213" y="4603982"/>
            <a:ext cx="2107684" cy="950185"/>
            <a:chOff x="0" y="-28575"/>
            <a:chExt cx="812800" cy="366426"/>
          </a:xfrm>
        </p:grpSpPr>
        <p:sp>
          <p:nvSpPr>
            <p:cNvPr id="34" name="Freeform 34"/>
            <p:cNvSpPr/>
            <p:nvPr/>
          </p:nvSpPr>
          <p:spPr>
            <a:xfrm>
              <a:off x="0" y="-14288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dirty="0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8" action="ppaction://hlinksldjump"/>
                </a:rPr>
                <a:t>Standard</a:t>
              </a:r>
              <a:endParaRPr lang="en-US" sz="1799" b="1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Page </a:t>
              </a:r>
              <a:r>
                <a:rPr lang="en-US" sz="800" spc="25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précédente</a:t>
              </a:r>
              <a:endParaRPr lang="en-US" sz="800" spc="2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6" action="ppaction://hlinksldjump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4700994" y="0"/>
            <a:ext cx="7248300" cy="10361990"/>
          </a:xfrm>
          <a:custGeom>
            <a:avLst/>
            <a:gdLst/>
            <a:ahLst/>
            <a:cxnLst/>
            <a:rect l="l" t="t" r="r" b="b"/>
            <a:pathLst>
              <a:path w="7248300" h="10361990">
                <a:moveTo>
                  <a:pt x="0" y="0"/>
                </a:moveTo>
                <a:lnTo>
                  <a:pt x="7248300" y="0"/>
                </a:lnTo>
                <a:lnTo>
                  <a:pt x="7248300" y="10361990"/>
                </a:lnTo>
                <a:lnTo>
                  <a:pt x="0" y="103619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25" b="-225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du médicament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438850" y="9688995"/>
            <a:ext cx="2959997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39"/>
              </a:lnSpc>
              <a:spcBef>
                <a:spcPct val="0"/>
              </a:spcBef>
            </a:pPr>
            <a:r>
              <a:rPr lang="en-US" sz="2385" i="1" u="none" strike="noStrike" dirty="0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ENR-PHA-DIS-66</a:t>
            </a:r>
          </a:p>
        </p:txBody>
      </p:sp>
      <p:grpSp>
        <p:nvGrpSpPr>
          <p:cNvPr id="20" name="Group 20"/>
          <p:cNvGrpSpPr/>
          <p:nvPr/>
        </p:nvGrpSpPr>
        <p:grpSpPr>
          <a:xfrm rot="-10800000">
            <a:off x="16773898" y="530278"/>
            <a:ext cx="1441091" cy="398721"/>
            <a:chOff x="0" y="0"/>
            <a:chExt cx="1911761" cy="528946"/>
          </a:xfrm>
        </p:grpSpPr>
        <p:sp>
          <p:nvSpPr>
            <p:cNvPr id="21" name="Freeform 21">
              <a:hlinkClick r:id="rId4" action="ppaction://hlinksldjump"/>
            </p:cNvPr>
            <p:cNvSpPr/>
            <p:nvPr/>
          </p:nvSpPr>
          <p:spPr>
            <a:xfrm>
              <a:off x="0" y="0"/>
              <a:ext cx="1911761" cy="528946"/>
            </a:xfrm>
            <a:custGeom>
              <a:avLst/>
              <a:gdLst/>
              <a:ahLst/>
              <a:cxnLst/>
              <a:rect l="l" t="t" r="r" b="b"/>
              <a:pathLst>
                <a:path w="1911761" h="528946">
                  <a:moveTo>
                    <a:pt x="264473" y="0"/>
                  </a:moveTo>
                  <a:lnTo>
                    <a:pt x="1647288" y="0"/>
                  </a:lnTo>
                  <a:cubicBezTo>
                    <a:pt x="1793352" y="0"/>
                    <a:pt x="1911761" y="118409"/>
                    <a:pt x="1911761" y="264473"/>
                  </a:cubicBezTo>
                  <a:lnTo>
                    <a:pt x="1911761" y="264473"/>
                  </a:lnTo>
                  <a:cubicBezTo>
                    <a:pt x="1911761" y="334616"/>
                    <a:pt x="1883897" y="401885"/>
                    <a:pt x="1834299" y="451484"/>
                  </a:cubicBezTo>
                  <a:cubicBezTo>
                    <a:pt x="1784700" y="501082"/>
                    <a:pt x="1717430" y="528946"/>
                    <a:pt x="1647288" y="528946"/>
                  </a:cubicBezTo>
                  <a:lnTo>
                    <a:pt x="264473" y="528946"/>
                  </a:lnTo>
                  <a:cubicBezTo>
                    <a:pt x="118409" y="528946"/>
                    <a:pt x="0" y="410537"/>
                    <a:pt x="0" y="264473"/>
                  </a:cubicBezTo>
                  <a:lnTo>
                    <a:pt x="0" y="264473"/>
                  </a:lnTo>
                  <a:cubicBezTo>
                    <a:pt x="0" y="118409"/>
                    <a:pt x="118409" y="0"/>
                    <a:pt x="26447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911761" cy="57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6839290" y="593366"/>
            <a:ext cx="1375699" cy="27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2"/>
              </a:lnSpc>
              <a:spcBef>
                <a:spcPct val="0"/>
              </a:spcBef>
            </a:pPr>
            <a:r>
              <a:rPr lang="en-US" sz="787" b="1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4" action="ppaction://hlinksldjump"/>
              </a:rPr>
              <a:t>PRÉVENTION DU RISQUE MÉDICAMENTEUX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spc="3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5" action="ppaction://hlinksldjump"/>
                </a:rPr>
                <a:t>Page suivante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686213" y="4603982"/>
            <a:ext cx="2107684" cy="950185"/>
            <a:chOff x="0" y="-28575"/>
            <a:chExt cx="812800" cy="366426"/>
          </a:xfrm>
        </p:grpSpPr>
        <p:sp>
          <p:nvSpPr>
            <p:cNvPr id="28" name="Freeform 28"/>
            <p:cNvSpPr/>
            <p:nvPr/>
          </p:nvSpPr>
          <p:spPr>
            <a:xfrm>
              <a:off x="0" y="-14288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strike="noStrike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6" action="ppaction://hlinksldjump"/>
                </a:rPr>
                <a:t>Personnes</a:t>
              </a:r>
              <a:r>
                <a:rPr lang="en-US" sz="1799" b="1" strike="noStrike" dirty="0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6" action="ppaction://hlinksldjump"/>
                </a:rPr>
                <a:t> </a:t>
              </a:r>
              <a:r>
                <a:rPr lang="en-US" sz="1799" b="1" strike="noStrike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6" action="ppaction://hlinksldjump"/>
                </a:rPr>
                <a:t>agées</a:t>
              </a:r>
              <a:endParaRPr lang="en-US" sz="1799" b="1" strike="noStrike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686213" y="7060633"/>
            <a:ext cx="2107684" cy="876087"/>
            <a:chOff x="0" y="0"/>
            <a:chExt cx="812800" cy="33785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7" action="ppaction://hlinksldjump"/>
                </a:rPr>
                <a:t>Anesthésie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686213" y="5869356"/>
            <a:ext cx="2107684" cy="876087"/>
            <a:chOff x="0" y="0"/>
            <a:chExt cx="812800" cy="33785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lvl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dirty="0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8" action="ppaction://hlinksldjump"/>
                </a:rPr>
                <a:t>Standard</a:t>
              </a:r>
              <a:endParaRPr lang="en-US" sz="1799" b="1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Page </a:t>
              </a:r>
              <a:r>
                <a:rPr lang="en-US" sz="800" spc="25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précédente</a:t>
              </a:r>
              <a:endParaRPr lang="en-US" sz="800" spc="2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10" action="ppaction://hlinksldjump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30362" y="146953"/>
            <a:ext cx="1035101" cy="1035101"/>
            <a:chOff x="0" y="0"/>
            <a:chExt cx="812800" cy="812800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5056905" y="0"/>
            <a:ext cx="7140871" cy="10209393"/>
          </a:xfrm>
          <a:custGeom>
            <a:avLst/>
            <a:gdLst/>
            <a:ahLst/>
            <a:cxnLst/>
            <a:rect l="l" t="t" r="r" b="b"/>
            <a:pathLst>
              <a:path w="7140871" h="10209393">
                <a:moveTo>
                  <a:pt x="0" y="0"/>
                </a:moveTo>
                <a:lnTo>
                  <a:pt x="7140871" y="0"/>
                </a:lnTo>
                <a:lnTo>
                  <a:pt x="7140871" y="10209393"/>
                </a:lnTo>
                <a:lnTo>
                  <a:pt x="0" y="10209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9" r="-39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2" action="ppaction://hlinksldjump"/>
              </a:rPr>
              <a:t>du médicament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145484" y="9648227"/>
            <a:ext cx="2568893" cy="40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9"/>
              </a:lnSpc>
              <a:spcBef>
                <a:spcPct val="0"/>
              </a:spcBef>
            </a:pPr>
            <a:r>
              <a:rPr lang="en-US" sz="2385" i="1" u="none" strike="noStrike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ENR-PHA-DIS-72</a:t>
            </a:r>
          </a:p>
        </p:txBody>
      </p:sp>
      <p:grpSp>
        <p:nvGrpSpPr>
          <p:cNvPr id="20" name="Group 20"/>
          <p:cNvGrpSpPr/>
          <p:nvPr/>
        </p:nvGrpSpPr>
        <p:grpSpPr>
          <a:xfrm rot="-10800000">
            <a:off x="16773898" y="530278"/>
            <a:ext cx="1441091" cy="398721"/>
            <a:chOff x="0" y="0"/>
            <a:chExt cx="1911761" cy="528946"/>
          </a:xfrm>
        </p:grpSpPr>
        <p:sp>
          <p:nvSpPr>
            <p:cNvPr id="21" name="Freeform 21">
              <a:hlinkClick r:id="rId4" action="ppaction://hlinksldjump"/>
            </p:cNvPr>
            <p:cNvSpPr/>
            <p:nvPr/>
          </p:nvSpPr>
          <p:spPr>
            <a:xfrm>
              <a:off x="0" y="0"/>
              <a:ext cx="1911761" cy="528946"/>
            </a:xfrm>
            <a:custGeom>
              <a:avLst/>
              <a:gdLst/>
              <a:ahLst/>
              <a:cxnLst/>
              <a:rect l="l" t="t" r="r" b="b"/>
              <a:pathLst>
                <a:path w="1911761" h="528946">
                  <a:moveTo>
                    <a:pt x="264473" y="0"/>
                  </a:moveTo>
                  <a:lnTo>
                    <a:pt x="1647288" y="0"/>
                  </a:lnTo>
                  <a:cubicBezTo>
                    <a:pt x="1793352" y="0"/>
                    <a:pt x="1911761" y="118409"/>
                    <a:pt x="1911761" y="264473"/>
                  </a:cubicBezTo>
                  <a:lnTo>
                    <a:pt x="1911761" y="264473"/>
                  </a:lnTo>
                  <a:cubicBezTo>
                    <a:pt x="1911761" y="334616"/>
                    <a:pt x="1883897" y="401885"/>
                    <a:pt x="1834299" y="451484"/>
                  </a:cubicBezTo>
                  <a:cubicBezTo>
                    <a:pt x="1784700" y="501082"/>
                    <a:pt x="1717430" y="528946"/>
                    <a:pt x="1647288" y="528946"/>
                  </a:cubicBezTo>
                  <a:lnTo>
                    <a:pt x="264473" y="528946"/>
                  </a:lnTo>
                  <a:cubicBezTo>
                    <a:pt x="118409" y="528946"/>
                    <a:pt x="0" y="410537"/>
                    <a:pt x="0" y="264473"/>
                  </a:cubicBezTo>
                  <a:lnTo>
                    <a:pt x="0" y="264473"/>
                  </a:lnTo>
                  <a:cubicBezTo>
                    <a:pt x="0" y="118409"/>
                    <a:pt x="118409" y="0"/>
                    <a:pt x="26447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911761" cy="57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6839290" y="593366"/>
            <a:ext cx="1375699" cy="27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2"/>
              </a:lnSpc>
              <a:spcBef>
                <a:spcPct val="0"/>
              </a:spcBef>
            </a:pPr>
            <a:r>
              <a:rPr lang="en-US" sz="787" b="1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4" action="ppaction://hlinksldjump"/>
              </a:rPr>
              <a:t>PRÉVENTION DU RISQUE MÉDICAMENTEUX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5652371" y="4678080"/>
            <a:ext cx="2107684" cy="876087"/>
            <a:chOff x="0" y="0"/>
            <a:chExt cx="812800" cy="33785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strike="noStrike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5" action="ppaction://hlinksldjump"/>
                </a:rPr>
                <a:t>Personnes agées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671196" y="5858425"/>
            <a:ext cx="2107684" cy="950185"/>
            <a:chOff x="0" y="-28575"/>
            <a:chExt cx="812800" cy="366426"/>
          </a:xfrm>
        </p:grpSpPr>
        <p:sp>
          <p:nvSpPr>
            <p:cNvPr id="28" name="Freeform 28"/>
            <p:cNvSpPr/>
            <p:nvPr/>
          </p:nvSpPr>
          <p:spPr>
            <a:xfrm>
              <a:off x="0" y="-14288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dirty="0" err="1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6" action="ppaction://hlinksldjump"/>
                </a:rPr>
                <a:t>Pédiatrie</a:t>
              </a:r>
              <a:endParaRPr lang="en-US" sz="1799" b="1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  <a:hlinkClick r:id="rId6" action="ppaction://hlinksldjump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652371" y="7112868"/>
            <a:ext cx="2107684" cy="950185"/>
            <a:chOff x="0" y="-28575"/>
            <a:chExt cx="812800" cy="366426"/>
          </a:xfrm>
        </p:grpSpPr>
        <p:sp>
          <p:nvSpPr>
            <p:cNvPr id="31" name="Freeform 31"/>
            <p:cNvSpPr/>
            <p:nvPr/>
          </p:nvSpPr>
          <p:spPr>
            <a:xfrm>
              <a:off x="0" y="-14288"/>
              <a:ext cx="812800" cy="337851"/>
            </a:xfrm>
            <a:custGeom>
              <a:avLst/>
              <a:gdLst/>
              <a:ahLst/>
              <a:cxnLst/>
              <a:rect l="l" t="t" r="r" b="b"/>
              <a:pathLst>
                <a:path w="812800" h="337851">
                  <a:moveTo>
                    <a:pt x="609600" y="0"/>
                  </a:moveTo>
                  <a:cubicBezTo>
                    <a:pt x="721824" y="0"/>
                    <a:pt x="812800" y="75631"/>
                    <a:pt x="812800" y="168926"/>
                  </a:cubicBezTo>
                  <a:cubicBezTo>
                    <a:pt x="812800" y="262221"/>
                    <a:pt x="721824" y="337851"/>
                    <a:pt x="609600" y="337851"/>
                  </a:cubicBezTo>
                  <a:lnTo>
                    <a:pt x="203200" y="337851"/>
                  </a:lnTo>
                  <a:cubicBezTo>
                    <a:pt x="90976" y="337851"/>
                    <a:pt x="0" y="262221"/>
                    <a:pt x="0" y="168926"/>
                  </a:cubicBezTo>
                  <a:cubicBezTo>
                    <a:pt x="0" y="75631"/>
                    <a:pt x="90976" y="0"/>
                    <a:pt x="203200" y="0"/>
                  </a:cubicBezTo>
                  <a:lnTo>
                    <a:pt x="609600" y="0"/>
                  </a:lnTo>
                  <a:close/>
                </a:path>
              </a:pathLst>
            </a:custGeom>
            <a:solidFill>
              <a:srgbClr val="F5F5F5"/>
            </a:solidFill>
            <a:ln w="38100" cap="rnd">
              <a:solidFill>
                <a:srgbClr val="A4D8C8"/>
              </a:solidFill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812800" cy="366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r>
                <a:rPr lang="en-US" sz="1799" b="1" dirty="0">
                  <a:solidFill>
                    <a:srgbClr val="97E5CE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7" action="ppaction://hlinksldjump"/>
                </a:rPr>
                <a:t>Standard</a:t>
              </a:r>
              <a:endParaRPr lang="en-US" sz="1799" b="1" dirty="0">
                <a:solidFill>
                  <a:srgbClr val="97E5CE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7330653" y="9360152"/>
            <a:ext cx="858805" cy="766999"/>
            <a:chOff x="0" y="0"/>
            <a:chExt cx="1090615" cy="97402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90615" cy="974028"/>
            </a:xfrm>
            <a:custGeom>
              <a:avLst/>
              <a:gdLst/>
              <a:ahLst/>
              <a:cxnLst/>
              <a:rect l="l" t="t" r="r" b="b"/>
              <a:pathLst>
                <a:path w="1090615" h="974028">
                  <a:moveTo>
                    <a:pt x="1090615" y="487014"/>
                  </a:moveTo>
                  <a:lnTo>
                    <a:pt x="684215" y="0"/>
                  </a:lnTo>
                  <a:lnTo>
                    <a:pt x="684215" y="203200"/>
                  </a:lnTo>
                  <a:lnTo>
                    <a:pt x="0" y="203200"/>
                  </a:lnTo>
                  <a:lnTo>
                    <a:pt x="0" y="770828"/>
                  </a:lnTo>
                  <a:lnTo>
                    <a:pt x="684215" y="770828"/>
                  </a:lnTo>
                  <a:lnTo>
                    <a:pt x="684215" y="974028"/>
                  </a:lnTo>
                  <a:lnTo>
                    <a:pt x="1090615" y="487014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174625"/>
              <a:ext cx="989015" cy="5962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00"/>
                </a:lnSpc>
              </a:pPr>
              <a:r>
                <a:rPr lang="en-US" sz="1000" u="none" spc="3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8" action="ppaction://hlinksldjump"/>
                </a:rPr>
                <a:t>Page </a:t>
              </a:r>
              <a:r>
                <a:rPr lang="en-US" sz="1000" u="none" spc="3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8" action="ppaction://hlinksldjump"/>
                </a:rPr>
                <a:t>suivante</a:t>
              </a:r>
              <a:endParaRPr lang="en-US" sz="1000" u="none" spc="3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7647" y="9520001"/>
            <a:ext cx="858805" cy="766999"/>
            <a:chOff x="0" y="0"/>
            <a:chExt cx="1089261" cy="97281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9261" cy="972819"/>
            </a:xfrm>
            <a:custGeom>
              <a:avLst/>
              <a:gdLst/>
              <a:ahLst/>
              <a:cxnLst/>
              <a:rect l="l" t="t" r="r" b="b"/>
              <a:pathLst>
                <a:path w="1089261" h="972819">
                  <a:moveTo>
                    <a:pt x="0" y="486409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1089261" y="203200"/>
                  </a:lnTo>
                  <a:lnTo>
                    <a:pt x="1089261" y="769619"/>
                  </a:lnTo>
                  <a:lnTo>
                    <a:pt x="406400" y="769619"/>
                  </a:lnTo>
                  <a:lnTo>
                    <a:pt x="406400" y="972819"/>
                  </a:lnTo>
                  <a:lnTo>
                    <a:pt x="0" y="486409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101600" y="184150"/>
              <a:ext cx="987661" cy="585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"/>
                </a:lnSpc>
              </a:pPr>
              <a:r>
                <a:rPr lang="en-US" sz="800" spc="25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Page </a:t>
              </a:r>
              <a:r>
                <a:rPr lang="en-US" sz="800" spc="25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  <a:hlinkClick r:id="rId9" action="ppaction://hlinksldjump"/>
                </a:rPr>
                <a:t>précédente</a:t>
              </a:r>
              <a:endParaRPr lang="en-US" sz="800" spc="25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10" action="ppaction://hlinksldjump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4716" y="354185"/>
            <a:ext cx="12222147" cy="1109859"/>
            <a:chOff x="0" y="0"/>
            <a:chExt cx="3219002" cy="292309"/>
          </a:xfrm>
        </p:grpSpPr>
        <p:sp>
          <p:nvSpPr>
            <p:cNvPr id="3" name="Freeform 3">
              <a:hlinkClick r:id="rId2" action="ppaction://hlinksldjump"/>
            </p:cNvPr>
            <p:cNvSpPr/>
            <p:nvPr/>
          </p:nvSpPr>
          <p:spPr>
            <a:xfrm>
              <a:off x="0" y="0"/>
              <a:ext cx="3219002" cy="292309"/>
            </a:xfrm>
            <a:custGeom>
              <a:avLst/>
              <a:gdLst/>
              <a:ahLst/>
              <a:cxnLst/>
              <a:rect l="l" t="t" r="r" b="b"/>
              <a:pathLst>
                <a:path w="3219002" h="292309">
                  <a:moveTo>
                    <a:pt x="36106" y="0"/>
                  </a:moveTo>
                  <a:lnTo>
                    <a:pt x="3182896" y="0"/>
                  </a:lnTo>
                  <a:cubicBezTo>
                    <a:pt x="3202836" y="0"/>
                    <a:pt x="3219002" y="16165"/>
                    <a:pt x="3219002" y="36106"/>
                  </a:cubicBezTo>
                  <a:lnTo>
                    <a:pt x="3219002" y="256203"/>
                  </a:lnTo>
                  <a:cubicBezTo>
                    <a:pt x="3219002" y="265779"/>
                    <a:pt x="3215198" y="274962"/>
                    <a:pt x="3208426" y="281733"/>
                  </a:cubicBezTo>
                  <a:cubicBezTo>
                    <a:pt x="3201655" y="288505"/>
                    <a:pt x="3192472" y="292309"/>
                    <a:pt x="3182896" y="292309"/>
                  </a:cubicBezTo>
                  <a:lnTo>
                    <a:pt x="36106" y="292309"/>
                  </a:lnTo>
                  <a:cubicBezTo>
                    <a:pt x="16165" y="292309"/>
                    <a:pt x="0" y="276144"/>
                    <a:pt x="0" y="256203"/>
                  </a:cubicBezTo>
                  <a:lnTo>
                    <a:pt x="0" y="36106"/>
                  </a:lnTo>
                  <a:cubicBezTo>
                    <a:pt x="0" y="26530"/>
                    <a:pt x="3804" y="17346"/>
                    <a:pt x="10575" y="10575"/>
                  </a:cubicBezTo>
                  <a:cubicBezTo>
                    <a:pt x="17346" y="3804"/>
                    <a:pt x="26530" y="0"/>
                    <a:pt x="3610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D9D8F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219002" cy="3208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90875" y="2121438"/>
            <a:ext cx="17239925" cy="61225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28"/>
              </a:lnSpc>
            </a:pPr>
            <a:r>
              <a:rPr lang="fr-FR" sz="2877" u="sng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Quelques rappels et points de vigilance :</a:t>
            </a:r>
          </a:p>
          <a:p>
            <a:pPr marL="621204" lvl="1" indent="-310602" algn="l">
              <a:lnSpc>
                <a:spcPts val="4028"/>
              </a:lnSpc>
              <a:buFont typeface="Arial"/>
              <a:buChar char="•"/>
            </a:pPr>
            <a:r>
              <a:rPr lang="fr-FR" sz="287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Salle de soins et armoire fermées en l’absence de soignant</a:t>
            </a:r>
          </a:p>
          <a:p>
            <a:pPr marL="621204" lvl="1" indent="-310602" algn="l">
              <a:lnSpc>
                <a:spcPts val="4028"/>
              </a:lnSpc>
              <a:buFont typeface="Arial"/>
              <a:buChar char="•"/>
            </a:pPr>
            <a:r>
              <a:rPr lang="fr-FR" sz="287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Identification des médicaments à risques</a:t>
            </a:r>
          </a:p>
          <a:p>
            <a:pPr marL="621204" lvl="1" indent="-310602" algn="l">
              <a:lnSpc>
                <a:spcPts val="4028"/>
              </a:lnSpc>
              <a:buFont typeface="Arial"/>
              <a:buChar char="•"/>
            </a:pPr>
            <a:r>
              <a:rPr lang="fr-FR" sz="287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Stupéfiants  : stockés dans un coffre fermé</a:t>
            </a:r>
          </a:p>
          <a:p>
            <a:pPr marL="621204" lvl="1" indent="-310602" algn="l">
              <a:lnSpc>
                <a:spcPts val="4028"/>
              </a:lnSpc>
              <a:buFont typeface="Arial"/>
              <a:buChar char="•"/>
            </a:pPr>
            <a:r>
              <a:rPr lang="fr-FR" sz="287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Gaz médicaux : Oxygène/ MEOPA ⟶ attention de ne pas confondre</a:t>
            </a:r>
          </a:p>
          <a:p>
            <a:pPr marL="621204" lvl="1" indent="-310602" algn="l">
              <a:lnSpc>
                <a:spcPts val="4028"/>
              </a:lnSpc>
              <a:buFont typeface="Arial"/>
              <a:buChar char="•"/>
            </a:pPr>
            <a:r>
              <a:rPr lang="fr-FR" sz="287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Surveillance journalière des températures du réfrigérateur</a:t>
            </a:r>
          </a:p>
          <a:p>
            <a:pPr algn="l">
              <a:lnSpc>
                <a:spcPts val="4028"/>
              </a:lnSpc>
            </a:pPr>
            <a:endParaRPr lang="fr-FR" sz="2877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028"/>
              </a:lnSpc>
            </a:pPr>
            <a:r>
              <a:rPr lang="fr-FR" sz="2877" u="sng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Audit : </a:t>
            </a:r>
          </a:p>
          <a:p>
            <a:pPr marL="621204" lvl="1" indent="-310602" algn="l">
              <a:lnSpc>
                <a:spcPts val="4028"/>
              </a:lnSpc>
              <a:buFont typeface="Arial"/>
              <a:buChar char="•"/>
            </a:pPr>
            <a:r>
              <a:rPr lang="fr-FR" sz="287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Grille d’évaluation de la qualité de la détention des médicaments et des DMS : ENR-PEC-MED-04</a:t>
            </a:r>
          </a:p>
          <a:p>
            <a:pPr marL="621204" lvl="1" indent="-310602" algn="l">
              <a:lnSpc>
                <a:spcPts val="4028"/>
              </a:lnSpc>
              <a:buFont typeface="Arial"/>
              <a:buChar char="•"/>
            </a:pPr>
            <a:r>
              <a:rPr lang="fr-FR" sz="287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Réalisation par la pharmacie + audits croisés par une autre unité (cadre/IDE) chaque année</a:t>
            </a:r>
          </a:p>
          <a:p>
            <a:pPr marL="621204" lvl="1" indent="-310602" algn="l">
              <a:lnSpc>
                <a:spcPts val="4028"/>
              </a:lnSpc>
              <a:buFont typeface="Arial"/>
              <a:buChar char="•"/>
            </a:pPr>
            <a:r>
              <a:rPr lang="fr-FR" sz="287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Mise en place d’actions correctives si besoin</a:t>
            </a:r>
          </a:p>
          <a:p>
            <a:pPr marL="310602" lvl="1" algn="l">
              <a:lnSpc>
                <a:spcPts val="4028"/>
              </a:lnSpc>
            </a:pPr>
            <a:endParaRPr lang="en-US" sz="2877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Group 6"/>
          <p:cNvGrpSpPr/>
          <p:nvPr/>
        </p:nvGrpSpPr>
        <p:grpSpPr>
          <a:xfrm rot="-10800000">
            <a:off x="16773898" y="530278"/>
            <a:ext cx="1441091" cy="398721"/>
            <a:chOff x="0" y="0"/>
            <a:chExt cx="1911761" cy="528946"/>
          </a:xfrm>
        </p:grpSpPr>
        <p:sp>
          <p:nvSpPr>
            <p:cNvPr id="7" name="Freeform 7">
              <a:hlinkClick r:id="rId3" action="ppaction://hlinksldjump"/>
            </p:cNvPr>
            <p:cNvSpPr/>
            <p:nvPr/>
          </p:nvSpPr>
          <p:spPr>
            <a:xfrm>
              <a:off x="0" y="0"/>
              <a:ext cx="1911761" cy="528946"/>
            </a:xfrm>
            <a:custGeom>
              <a:avLst/>
              <a:gdLst/>
              <a:ahLst/>
              <a:cxnLst/>
              <a:rect l="l" t="t" r="r" b="b"/>
              <a:pathLst>
                <a:path w="1911761" h="528946">
                  <a:moveTo>
                    <a:pt x="264473" y="0"/>
                  </a:moveTo>
                  <a:lnTo>
                    <a:pt x="1647288" y="0"/>
                  </a:lnTo>
                  <a:cubicBezTo>
                    <a:pt x="1793352" y="0"/>
                    <a:pt x="1911761" y="118409"/>
                    <a:pt x="1911761" y="264473"/>
                  </a:cubicBezTo>
                  <a:lnTo>
                    <a:pt x="1911761" y="264473"/>
                  </a:lnTo>
                  <a:cubicBezTo>
                    <a:pt x="1911761" y="334616"/>
                    <a:pt x="1883897" y="401885"/>
                    <a:pt x="1834299" y="451484"/>
                  </a:cubicBezTo>
                  <a:cubicBezTo>
                    <a:pt x="1784700" y="501082"/>
                    <a:pt x="1717430" y="528946"/>
                    <a:pt x="1647288" y="528946"/>
                  </a:cubicBezTo>
                  <a:lnTo>
                    <a:pt x="264473" y="528946"/>
                  </a:lnTo>
                  <a:cubicBezTo>
                    <a:pt x="118409" y="528946"/>
                    <a:pt x="0" y="410537"/>
                    <a:pt x="0" y="264473"/>
                  </a:cubicBezTo>
                  <a:lnTo>
                    <a:pt x="0" y="264473"/>
                  </a:lnTo>
                  <a:cubicBezTo>
                    <a:pt x="0" y="118409"/>
                    <a:pt x="118409" y="0"/>
                    <a:pt x="264473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911761" cy="576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335889" y="104391"/>
            <a:ext cx="1035101" cy="1035101"/>
            <a:chOff x="0" y="0"/>
            <a:chExt cx="812800" cy="812800"/>
          </a:xfrm>
        </p:grpSpPr>
        <p:sp>
          <p:nvSpPr>
            <p:cNvPr id="10" name="Freeform 10">
              <a:hlinkClick r:id="rId4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57150" cap="rnd">
              <a:solidFill>
                <a:srgbClr val="8D9193"/>
              </a:solidFill>
              <a:prstDash val="sysDot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marL="0" lvl="0" indent="0" algn="ctr">
                <a:lnSpc>
                  <a:spcPts val="275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93405" y="8978118"/>
            <a:ext cx="1030094" cy="103009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A994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194029" y="297184"/>
            <a:ext cx="114002" cy="11400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1F49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390362" y="906732"/>
            <a:ext cx="112642" cy="112642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366E4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201757" y="913100"/>
            <a:ext cx="106274" cy="106274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5379181" y="298284"/>
            <a:ext cx="114161" cy="111802"/>
            <a:chOff x="0" y="0"/>
            <a:chExt cx="812800" cy="79600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796003"/>
            </a:xfrm>
            <a:custGeom>
              <a:avLst/>
              <a:gdLst/>
              <a:ahLst/>
              <a:cxnLst/>
              <a:rect l="l" t="t" r="r" b="b"/>
              <a:pathLst>
                <a:path w="812800" h="796003">
                  <a:moveTo>
                    <a:pt x="406400" y="0"/>
                  </a:moveTo>
                  <a:cubicBezTo>
                    <a:pt x="181951" y="0"/>
                    <a:pt x="0" y="178191"/>
                    <a:pt x="0" y="398002"/>
                  </a:cubicBezTo>
                  <a:cubicBezTo>
                    <a:pt x="0" y="617812"/>
                    <a:pt x="181951" y="796003"/>
                    <a:pt x="406400" y="796003"/>
                  </a:cubicBezTo>
                  <a:cubicBezTo>
                    <a:pt x="630849" y="796003"/>
                    <a:pt x="812800" y="617812"/>
                    <a:pt x="812800" y="398002"/>
                  </a:cubicBezTo>
                  <a:cubicBezTo>
                    <a:pt x="812800" y="1781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1FF72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36525"/>
              <a:ext cx="660400" cy="684853"/>
            </a:xfrm>
            <a:prstGeom prst="rect">
              <a:avLst/>
            </a:prstGeom>
          </p:spPr>
          <p:txBody>
            <a:bodyPr lIns="9447" tIns="9447" rIns="9447" bIns="9447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805493" y="350513"/>
            <a:ext cx="12191369" cy="11112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GESTION DES PRODUITS DE SANTÉ DANS </a:t>
            </a:r>
          </a:p>
          <a:p>
            <a:pPr marL="0" lvl="0" indent="0" algn="ctr">
              <a:lnSpc>
                <a:spcPts val="447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LES UNITÉS DE SOINS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6839290" y="593366"/>
            <a:ext cx="1375699" cy="27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2"/>
              </a:lnSpc>
              <a:spcBef>
                <a:spcPct val="0"/>
              </a:spcBef>
            </a:pPr>
            <a:r>
              <a:rPr lang="en-US" sz="787" b="1" strike="noStrik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3" action="ppaction://hlinksldjump"/>
              </a:rPr>
              <a:t>PRÉVENTION DU RISQUE MÉDICAMENTEUX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15343" y="9014495"/>
            <a:ext cx="15225706" cy="993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8"/>
              </a:lnSpc>
              <a:spcBef>
                <a:spcPct val="0"/>
              </a:spcBef>
            </a:pPr>
            <a:r>
              <a:rPr lang="en-US" sz="2877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Formation pour les services de </a:t>
            </a:r>
            <a:r>
              <a:rPr lang="en-US" sz="2877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soins</a:t>
            </a:r>
            <a:r>
              <a:rPr lang="en-US" sz="2877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77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réalisée</a:t>
            </a:r>
            <a:r>
              <a:rPr lang="en-US" sz="2877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par les PPH  : </a:t>
            </a:r>
          </a:p>
          <a:p>
            <a:pPr algn="ctr">
              <a:lnSpc>
                <a:spcPts val="4028"/>
              </a:lnSpc>
              <a:spcBef>
                <a:spcPct val="0"/>
              </a:spcBef>
            </a:pPr>
            <a:r>
              <a:rPr lang="en-US" sz="2877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« </a:t>
            </a:r>
            <a:r>
              <a:rPr lang="en-US" sz="2877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Sécurisation</a:t>
            </a:r>
            <a:r>
              <a:rPr lang="en-US" sz="2877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du circuit des produits de santé au sein des </a:t>
            </a:r>
            <a:r>
              <a:rPr lang="en-US" sz="2877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unités</a:t>
            </a:r>
            <a:r>
              <a:rPr lang="en-US" sz="2877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2877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soins</a:t>
            </a:r>
            <a:r>
              <a:rPr lang="en-US" sz="2877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»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5398847" y="464379"/>
            <a:ext cx="909184" cy="39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Circuit </a:t>
            </a:r>
          </a:p>
          <a:p>
            <a:pPr marL="0" lvl="0" indent="0" algn="ctr">
              <a:lnSpc>
                <a:spcPts val="1098"/>
              </a:lnSpc>
            </a:pPr>
            <a:r>
              <a:rPr lang="en-US" sz="1036" b="1" dirty="0">
                <a:solidFill>
                  <a:srgbClr val="1C1C1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  <a:hlinkClick r:id="rId4" action="ppaction://hlinksldjump"/>
              </a:rPr>
              <a:t>du médicament</a:t>
            </a:r>
          </a:p>
        </p:txBody>
      </p:sp>
      <p:sp>
        <p:nvSpPr>
          <p:cNvPr id="31" name="Freeform 31"/>
          <p:cNvSpPr/>
          <p:nvPr/>
        </p:nvSpPr>
        <p:spPr>
          <a:xfrm>
            <a:off x="180896" y="104391"/>
            <a:ext cx="1695608" cy="1692525"/>
          </a:xfrm>
          <a:custGeom>
            <a:avLst/>
            <a:gdLst/>
            <a:ahLst/>
            <a:cxnLst/>
            <a:rect l="l" t="t" r="r" b="b"/>
            <a:pathLst>
              <a:path w="1695608" h="1692525">
                <a:moveTo>
                  <a:pt x="0" y="0"/>
                </a:moveTo>
                <a:lnTo>
                  <a:pt x="1695608" y="0"/>
                </a:lnTo>
                <a:lnTo>
                  <a:pt x="1695608" y="1692525"/>
                </a:lnTo>
                <a:lnTo>
                  <a:pt x="0" y="16925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184452" y="104391"/>
            <a:ext cx="1524000" cy="1524000"/>
            <a:chOff x="0" y="0"/>
            <a:chExt cx="812800" cy="812800"/>
          </a:xfrm>
        </p:grpSpPr>
        <p:sp>
          <p:nvSpPr>
            <p:cNvPr id="33" name="Freeform 33">
              <a:hlinkClick r:id="rId6" action="ppaction://hlinksldjump"/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9488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/>
            </a:p>
          </p:txBody>
        </p:sp>
      </p:grpSp>
      <p:sp>
        <p:nvSpPr>
          <p:cNvPr id="35" name="Freeform 35">
            <a:hlinkClick r:id="rId6" action="ppaction://hlinksldjump"/>
          </p:cNvPr>
          <p:cNvSpPr/>
          <p:nvPr/>
        </p:nvSpPr>
        <p:spPr>
          <a:xfrm>
            <a:off x="590875" y="380816"/>
            <a:ext cx="759943" cy="1023492"/>
          </a:xfrm>
          <a:custGeom>
            <a:avLst/>
            <a:gdLst/>
            <a:ahLst/>
            <a:cxnLst/>
            <a:rect l="l" t="t" r="r" b="b"/>
            <a:pathLst>
              <a:path w="759943" h="1023492">
                <a:moveTo>
                  <a:pt x="0" y="0"/>
                </a:moveTo>
                <a:lnTo>
                  <a:pt x="759943" y="0"/>
                </a:lnTo>
                <a:lnTo>
                  <a:pt x="759943" y="1023492"/>
                </a:lnTo>
                <a:lnTo>
                  <a:pt x="0" y="10234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nalisé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2155</Words>
  <Application>Microsoft Office PowerPoint</Application>
  <PresentationFormat>Personnalisé</PresentationFormat>
  <Paragraphs>439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44" baseType="lpstr">
      <vt:lpstr>Calibri (MS)</vt:lpstr>
      <vt:lpstr>Montserrat</vt:lpstr>
      <vt:lpstr>Open Sans</vt:lpstr>
      <vt:lpstr>Calibri</vt:lpstr>
      <vt:lpstr>Arial</vt:lpstr>
      <vt:lpstr>Garet Bold</vt:lpstr>
      <vt:lpstr>Montserrat Ultra-Bold</vt:lpstr>
      <vt:lpstr>Montserrat Bold</vt:lpstr>
      <vt:lpstr>Montserrat Italics</vt:lpstr>
      <vt:lpstr>Montserrat Semi-Bold</vt:lpstr>
      <vt:lpstr>Open Sans Bold</vt:lpstr>
      <vt:lpstr>Montserrat Semi-Bold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Scrum Project Management Process Infographic Presentation</dc:title>
  <dc:creator>ROJO BOUTON MATHILDE</dc:creator>
  <cp:lastModifiedBy>ROJO BOUTON MATHILDE</cp:lastModifiedBy>
  <cp:revision>45</cp:revision>
  <dcterms:created xsi:type="dcterms:W3CDTF">2006-08-16T00:00:00Z</dcterms:created>
  <dcterms:modified xsi:type="dcterms:W3CDTF">2026-09-21T07:53:44Z</dcterms:modified>
  <dc:identifier>DAHAjmBzvw0</dc:identifier>
</cp:coreProperties>
</file>